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669075" cy="9872650"/>
  <p:embeddedFontLst>
    <p:embeddedFont>
      <p:font typeface="Londrina Solid"/>
      <p:regular r:id="rId17"/>
    </p:embeddedFont>
    <p:embeddedFont>
      <p:font typeface="Questrial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ondrinaSolid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Questrial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777607" y="0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74650" y="1235075"/>
            <a:ext cx="5919788" cy="33305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66908" y="4751221"/>
            <a:ext cx="5335269" cy="3887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377318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74650" y="1235075"/>
            <a:ext cx="5919900" cy="333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66908" y="4751221"/>
            <a:ext cx="5335200" cy="38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777607" y="9377318"/>
            <a:ext cx="2889900" cy="495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74650" y="1235075"/>
            <a:ext cx="5919900" cy="333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66908" y="4751221"/>
            <a:ext cx="5335200" cy="38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3777607" y="9377318"/>
            <a:ext cx="2889900" cy="495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74650" y="1235075"/>
            <a:ext cx="5919900" cy="333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66908" y="4751221"/>
            <a:ext cx="5335200" cy="38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3777607" y="9377318"/>
            <a:ext cx="2889900" cy="495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74650" y="1235075"/>
            <a:ext cx="5919900" cy="333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66908" y="4751221"/>
            <a:ext cx="5335200" cy="38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3777607" y="9377318"/>
            <a:ext cx="2889900" cy="495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74650" y="1235075"/>
            <a:ext cx="5919900" cy="333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66908" y="4751221"/>
            <a:ext cx="5335200" cy="38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3777607" y="9377318"/>
            <a:ext cx="2889900" cy="495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74650" y="1235075"/>
            <a:ext cx="5919900" cy="333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66908" y="4751221"/>
            <a:ext cx="5335200" cy="38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3777607" y="9377318"/>
            <a:ext cx="2889900" cy="495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74650" y="1235075"/>
            <a:ext cx="5919900" cy="333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66908" y="4751221"/>
            <a:ext cx="5335200" cy="38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3777607" y="9377318"/>
            <a:ext cx="2889900" cy="495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74650" y="1235075"/>
            <a:ext cx="5919900" cy="333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66908" y="4751221"/>
            <a:ext cx="5335200" cy="38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3777607" y="9377318"/>
            <a:ext cx="2889900" cy="495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74650" y="1235075"/>
            <a:ext cx="5919900" cy="333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66908" y="4751221"/>
            <a:ext cx="5335200" cy="38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3777607" y="9377318"/>
            <a:ext cx="2889900" cy="495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74650" y="1235075"/>
            <a:ext cx="5919900" cy="333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66908" y="4751221"/>
            <a:ext cx="5335200" cy="38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3777607" y="9377318"/>
            <a:ext cx="2889900" cy="495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74650" y="1235075"/>
            <a:ext cx="5919900" cy="333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66908" y="4751221"/>
            <a:ext cx="5335200" cy="38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3777607" y="9377318"/>
            <a:ext cx="2889900" cy="495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74650" y="1235075"/>
            <a:ext cx="5919900" cy="3330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66908" y="4751221"/>
            <a:ext cx="5335200" cy="388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3777607" y="9377318"/>
            <a:ext cx="2889900" cy="4953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A9C"/>
              </a:buClr>
              <a:buFont typeface="Arial"/>
              <a:buNone/>
              <a:defRPr b="0" i="0" sz="24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A9C"/>
              </a:buClr>
              <a:buFont typeface="Arial"/>
              <a:buNone/>
              <a:defRPr b="0" i="0" sz="20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A9C"/>
              </a:buClr>
              <a:buFont typeface="Arial"/>
              <a:buNone/>
              <a:defRPr b="0" i="0" sz="18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A9C"/>
              </a:buClr>
              <a:buFont typeface="Arial"/>
              <a:buNone/>
              <a:defRPr b="0" i="0" sz="16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A9C"/>
              </a:buClr>
              <a:buFont typeface="Arial"/>
              <a:buNone/>
              <a:defRPr b="0" i="0" sz="16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A9C"/>
              </a:buClr>
              <a:buFont typeface="Arial"/>
              <a:buNone/>
              <a:defRPr b="0" i="0" sz="16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A9C"/>
              </a:buClr>
              <a:buFont typeface="Arial"/>
              <a:buNone/>
              <a:defRPr b="0" i="0" sz="16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A9C"/>
              </a:buClr>
              <a:buFont typeface="Arial"/>
              <a:buNone/>
              <a:defRPr b="0" i="0" sz="16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A9C"/>
              </a:buClr>
              <a:buFont typeface="Arial"/>
              <a:buNone/>
              <a:defRPr b="0" i="0" sz="16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Relationship Id="rId6" Type="http://schemas.openxmlformats.org/officeDocument/2006/relationships/image" Target="../media/image15.png"/><Relationship Id="rId7" Type="http://schemas.openxmlformats.org/officeDocument/2006/relationships/image" Target="../media/image00.png"/><Relationship Id="rId8" Type="http://schemas.openxmlformats.org/officeDocument/2006/relationships/image" Target="../media/image0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Relationship Id="rId6" Type="http://schemas.openxmlformats.org/officeDocument/2006/relationships/image" Target="../media/image15.png"/><Relationship Id="rId7" Type="http://schemas.openxmlformats.org/officeDocument/2006/relationships/image" Target="../media/image20.png"/><Relationship Id="rId8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Relationship Id="rId6" Type="http://schemas.openxmlformats.org/officeDocument/2006/relationships/image" Target="../media/image01.png"/><Relationship Id="rId7" Type="http://schemas.openxmlformats.org/officeDocument/2006/relationships/image" Target="../media/image15.png"/><Relationship Id="rId8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Relationship Id="rId6" Type="http://schemas.openxmlformats.org/officeDocument/2006/relationships/image" Target="../media/image15.png"/><Relationship Id="rId7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Relationship Id="rId6" Type="http://schemas.openxmlformats.org/officeDocument/2006/relationships/image" Target="../media/image15.png"/><Relationship Id="rId7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Relationship Id="rId6" Type="http://schemas.openxmlformats.org/officeDocument/2006/relationships/image" Target="../media/image15.png"/><Relationship Id="rId7" Type="http://schemas.openxmlformats.org/officeDocument/2006/relationships/image" Target="../media/image05.png"/><Relationship Id="rId8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Relationship Id="rId6" Type="http://schemas.openxmlformats.org/officeDocument/2006/relationships/image" Target="../media/image15.png"/><Relationship Id="rId7" Type="http://schemas.openxmlformats.org/officeDocument/2006/relationships/image" Target="../media/image08.png"/><Relationship Id="rId8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Relationship Id="rId6" Type="http://schemas.openxmlformats.org/officeDocument/2006/relationships/image" Target="../media/image15.png"/><Relationship Id="rId7" Type="http://schemas.openxmlformats.org/officeDocument/2006/relationships/image" Target="../media/image09.png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06.png"/><Relationship Id="rId5" Type="http://schemas.openxmlformats.org/officeDocument/2006/relationships/image" Target="../media/image02.png"/><Relationship Id="rId6" Type="http://schemas.openxmlformats.org/officeDocument/2006/relationships/image" Target="../media/image03.png"/><Relationship Id="rId7" Type="http://schemas.openxmlformats.org/officeDocument/2006/relationships/image" Target="../media/image15.pn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 rot="-210326">
            <a:off x="3278399" y="71727"/>
            <a:ext cx="3689703" cy="8806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SPONSORS &amp;</a:t>
            </a:r>
          </a:p>
        </p:txBody>
      </p:sp>
      <p:sp>
        <p:nvSpPr>
          <p:cNvPr id="90" name="Shape 90"/>
          <p:cNvSpPr/>
          <p:nvPr/>
        </p:nvSpPr>
        <p:spPr>
          <a:xfrm rot="439">
            <a:off x="5482060" y="788602"/>
            <a:ext cx="2346600" cy="83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PRIZES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0" y="4601424"/>
            <a:ext cx="7828650" cy="26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7333775" y="5922050"/>
            <a:ext cx="4772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000">
                <a:solidFill>
                  <a:srgbClr val="EA999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000">
                <a:solidFill>
                  <a:srgbClr val="6D9EE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London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b="2180" l="1082" r="531" t="2180"/>
          <a:stretch/>
        </p:blipFill>
        <p:spPr>
          <a:xfrm rot="655627">
            <a:off x="10279957" y="286655"/>
            <a:ext cx="1717133" cy="13186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51642" y="135851"/>
            <a:ext cx="354900" cy="3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6">
            <a:alphaModFix/>
          </a:blip>
          <a:srcRect b="0" l="0" r="62957" t="0"/>
          <a:stretch/>
        </p:blipFill>
        <p:spPr>
          <a:xfrm>
            <a:off x="0" y="0"/>
            <a:ext cx="3548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2963450" y="1732612"/>
            <a:ext cx="82188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@Doctob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b="1" lang="en-GB" sz="2400">
                <a:solidFill>
                  <a:srgbClr val="444444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2 copies of Inner Story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cxnSp>
        <p:nvCxnSpPr>
          <p:cNvPr id="97" name="Shape 97"/>
          <p:cNvCxnSpPr/>
          <p:nvPr/>
        </p:nvCxnSpPr>
        <p:spPr>
          <a:xfrm>
            <a:off x="705400" y="3219537"/>
            <a:ext cx="11100000" cy="36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8" name="Shape 98"/>
          <p:cNvSpPr txBox="1"/>
          <p:nvPr/>
        </p:nvSpPr>
        <p:spPr>
          <a:xfrm>
            <a:off x="5052349" y="3384500"/>
            <a:ext cx="40410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@richardjarogers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 copies of The Quick Guide to classroom management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99" name="Shape 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3650" y="788447"/>
            <a:ext cx="1444675" cy="222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97269" y="3384494"/>
            <a:ext cx="1684978" cy="2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 rot="-210326">
            <a:off x="3278399" y="71727"/>
            <a:ext cx="3689703" cy="8806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SPONSORS &amp;</a:t>
            </a:r>
          </a:p>
        </p:txBody>
      </p:sp>
      <p:sp>
        <p:nvSpPr>
          <p:cNvPr id="243" name="Shape 243"/>
          <p:cNvSpPr/>
          <p:nvPr/>
        </p:nvSpPr>
        <p:spPr>
          <a:xfrm rot="439">
            <a:off x="5482060" y="788602"/>
            <a:ext cx="2346600" cy="83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PRIZES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0" y="4601424"/>
            <a:ext cx="7828650" cy="26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7333775" y="5922050"/>
            <a:ext cx="4772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000">
                <a:solidFill>
                  <a:srgbClr val="EA999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000">
                <a:solidFill>
                  <a:srgbClr val="6D9EE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London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2180" l="1082" r="531" t="2180"/>
          <a:stretch/>
        </p:blipFill>
        <p:spPr>
          <a:xfrm rot="655627">
            <a:off x="10279957" y="286655"/>
            <a:ext cx="1717133" cy="13186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51642" y="135851"/>
            <a:ext cx="354900" cy="3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6">
            <a:alphaModFix/>
          </a:blip>
          <a:srcRect b="0" l="62957" r="0" t="0"/>
          <a:stretch/>
        </p:blipFill>
        <p:spPr>
          <a:xfrm>
            <a:off x="0" y="-40250"/>
            <a:ext cx="3548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2963499" y="1687950"/>
            <a:ext cx="81753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First News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Contribution towards refreshment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cxnSp>
        <p:nvCxnSpPr>
          <p:cNvPr id="250" name="Shape 250"/>
          <p:cNvCxnSpPr/>
          <p:nvPr/>
        </p:nvCxnSpPr>
        <p:spPr>
          <a:xfrm>
            <a:off x="705400" y="3219537"/>
            <a:ext cx="11100000" cy="36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51" name="Shape 251"/>
          <p:cNvSpPr txBox="1"/>
          <p:nvPr/>
        </p:nvSpPr>
        <p:spPr>
          <a:xfrm>
            <a:off x="1910924" y="3431550"/>
            <a:ext cx="68175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Abi Mann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Wellness Bags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252" name="Shape 2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3475" y="1854275"/>
            <a:ext cx="2460037" cy="51790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9065150" y="3730175"/>
            <a:ext cx="2844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2500">
                <a:solidFill>
                  <a:srgbClr val="FF0000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@abbiemann1982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 rot="-210326">
            <a:off x="3278399" y="71727"/>
            <a:ext cx="3689703" cy="8806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SPONSORS &amp;</a:t>
            </a:r>
          </a:p>
        </p:txBody>
      </p:sp>
      <p:sp>
        <p:nvSpPr>
          <p:cNvPr id="260" name="Shape 260"/>
          <p:cNvSpPr/>
          <p:nvPr/>
        </p:nvSpPr>
        <p:spPr>
          <a:xfrm rot="439">
            <a:off x="5482060" y="788602"/>
            <a:ext cx="2346600" cy="83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PRIZES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0" y="4601424"/>
            <a:ext cx="7828650" cy="26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7333775" y="5922050"/>
            <a:ext cx="4772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000">
                <a:solidFill>
                  <a:srgbClr val="EA999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000">
                <a:solidFill>
                  <a:srgbClr val="6D9EE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London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b="2180" l="1082" r="531" t="2180"/>
          <a:stretch/>
        </p:blipFill>
        <p:spPr>
          <a:xfrm rot="655627">
            <a:off x="10279957" y="286655"/>
            <a:ext cx="1717133" cy="13186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51642" y="135851"/>
            <a:ext cx="354900" cy="3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6">
            <a:alphaModFix/>
          </a:blip>
          <a:srcRect b="0" l="0" r="62957" t="0"/>
          <a:stretch/>
        </p:blipFill>
        <p:spPr>
          <a:xfrm>
            <a:off x="0" y="0"/>
            <a:ext cx="3548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3390300" y="1800800"/>
            <a:ext cx="82188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Edukit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SzPct val="45833"/>
              <a:buNone/>
            </a:pPr>
            <a:r>
              <a:rPr b="1" lang="en-GB" sz="2400">
                <a:solidFill>
                  <a:srgbClr val="444444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M&amp;S Hamper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cxnSp>
        <p:nvCxnSpPr>
          <p:cNvPr id="267" name="Shape 267"/>
          <p:cNvCxnSpPr/>
          <p:nvPr/>
        </p:nvCxnSpPr>
        <p:spPr>
          <a:xfrm>
            <a:off x="705400" y="3219537"/>
            <a:ext cx="11100000" cy="36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68" name="Shape 268"/>
          <p:cNvSpPr txBox="1"/>
          <p:nvPr/>
        </p:nvSpPr>
        <p:spPr>
          <a:xfrm>
            <a:off x="1970174" y="3339800"/>
            <a:ext cx="65094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Staffrm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Prizes for best post-conference blog written on Staffrm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269" name="Shape 2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72517" y="3219550"/>
            <a:ext cx="2936583" cy="16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6624" y="1619750"/>
            <a:ext cx="2638224" cy="131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 rot="-210326">
            <a:off x="3278399" y="71727"/>
            <a:ext cx="3689703" cy="8806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SPONSORS &amp;</a:t>
            </a:r>
          </a:p>
        </p:txBody>
      </p:sp>
      <p:sp>
        <p:nvSpPr>
          <p:cNvPr id="277" name="Shape 277"/>
          <p:cNvSpPr/>
          <p:nvPr/>
        </p:nvSpPr>
        <p:spPr>
          <a:xfrm rot="439">
            <a:off x="5482060" y="788602"/>
            <a:ext cx="2346600" cy="83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PRIZES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0" y="4601424"/>
            <a:ext cx="7828650" cy="26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/>
        </p:nvSpPr>
        <p:spPr>
          <a:xfrm>
            <a:off x="7333775" y="5922050"/>
            <a:ext cx="4772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000">
                <a:solidFill>
                  <a:srgbClr val="EA999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000">
                <a:solidFill>
                  <a:srgbClr val="6D9EE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London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 b="2180" l="1082" r="531" t="2180"/>
          <a:stretch/>
        </p:blipFill>
        <p:spPr>
          <a:xfrm rot="655627">
            <a:off x="10279957" y="286655"/>
            <a:ext cx="1717133" cy="13186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51642" y="135851"/>
            <a:ext cx="354900" cy="3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6">
            <a:alphaModFix/>
          </a:blip>
          <a:srcRect b="0" l="62957" r="0" t="0"/>
          <a:stretch/>
        </p:blipFill>
        <p:spPr>
          <a:xfrm>
            <a:off x="0" y="-40250"/>
            <a:ext cx="3548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472875" y="1882300"/>
            <a:ext cx="34488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@TeacherToolkit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2 copies of Teacher Toolkit Book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284" name="Shape 2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2650" y="1619748"/>
            <a:ext cx="1488724" cy="2265824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6352200" y="1940075"/>
            <a:ext cx="34488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@ICtEvangelist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Copy of Perfect ICT Lesson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286" name="Shape 2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585325" y="1756150"/>
            <a:ext cx="1554924" cy="217689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/>
        </p:nvSpPr>
        <p:spPr>
          <a:xfrm>
            <a:off x="8466499" y="4151400"/>
            <a:ext cx="34488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@iTeachRE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Copy of 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 rot="-210326">
            <a:off x="3278399" y="71727"/>
            <a:ext cx="3689703" cy="8806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SPONSORS &amp;</a:t>
            </a:r>
          </a:p>
        </p:txBody>
      </p:sp>
      <p:sp>
        <p:nvSpPr>
          <p:cNvPr id="107" name="Shape 107"/>
          <p:cNvSpPr/>
          <p:nvPr/>
        </p:nvSpPr>
        <p:spPr>
          <a:xfrm rot="439">
            <a:off x="5482060" y="788602"/>
            <a:ext cx="2346600" cy="83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PRIZES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0" y="4601424"/>
            <a:ext cx="7828650" cy="26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7333775" y="5922050"/>
            <a:ext cx="4772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000">
                <a:solidFill>
                  <a:srgbClr val="EA999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000">
                <a:solidFill>
                  <a:srgbClr val="6D9EE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London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b="2180" l="1082" r="531" t="2180"/>
          <a:stretch/>
        </p:blipFill>
        <p:spPr>
          <a:xfrm rot="655627">
            <a:off x="10279957" y="286655"/>
            <a:ext cx="1717133" cy="13186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51642" y="135851"/>
            <a:ext cx="354900" cy="3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278" y="1756150"/>
            <a:ext cx="1990736" cy="10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7">
            <a:alphaModFix/>
          </a:blip>
          <a:srcRect b="0" l="62957" r="0" t="0"/>
          <a:stretch/>
        </p:blipFill>
        <p:spPr>
          <a:xfrm>
            <a:off x="0" y="-40250"/>
            <a:ext cx="3548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2963501" y="1756159"/>
            <a:ext cx="58521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IPEVO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Document Camera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cxnSp>
        <p:nvCxnSpPr>
          <p:cNvPr id="115" name="Shape 115"/>
          <p:cNvCxnSpPr/>
          <p:nvPr/>
        </p:nvCxnSpPr>
        <p:spPr>
          <a:xfrm>
            <a:off x="705400" y="3219537"/>
            <a:ext cx="11100000" cy="36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16" name="Shape 116"/>
          <p:cNvPicPr preferRelativeResize="0"/>
          <p:nvPr/>
        </p:nvPicPr>
        <p:blipFill rotWithShape="1">
          <a:blip r:embed="rId8">
            <a:alphaModFix/>
          </a:blip>
          <a:srcRect b="48737" l="16667" r="49176" t="44319"/>
          <a:stretch/>
        </p:blipFill>
        <p:spPr>
          <a:xfrm>
            <a:off x="7949075" y="3672797"/>
            <a:ext cx="3125700" cy="7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2315654" y="3431546"/>
            <a:ext cx="57648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Just Maths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 x Annual Subscription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 rot="-210326">
            <a:off x="3278399" y="71727"/>
            <a:ext cx="3689703" cy="8806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SPONSORS &amp;</a:t>
            </a:r>
          </a:p>
        </p:txBody>
      </p:sp>
      <p:sp>
        <p:nvSpPr>
          <p:cNvPr id="124" name="Shape 124"/>
          <p:cNvSpPr/>
          <p:nvPr/>
        </p:nvSpPr>
        <p:spPr>
          <a:xfrm rot="439">
            <a:off x="5482060" y="788602"/>
            <a:ext cx="2346600" cy="83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PRIZES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0" y="4601424"/>
            <a:ext cx="7828650" cy="26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7333775" y="5922050"/>
            <a:ext cx="4772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000">
                <a:solidFill>
                  <a:srgbClr val="EA999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000">
                <a:solidFill>
                  <a:srgbClr val="6D9EE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London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2180" l="1082" r="531" t="2180"/>
          <a:stretch/>
        </p:blipFill>
        <p:spPr>
          <a:xfrm rot="655627">
            <a:off x="10279957" y="286655"/>
            <a:ext cx="1717133" cy="13186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51642" y="135851"/>
            <a:ext cx="354900" cy="3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6">
            <a:alphaModFix/>
          </a:blip>
          <a:srcRect b="0" l="0" r="62957" t="0"/>
          <a:stretch/>
        </p:blipFill>
        <p:spPr>
          <a:xfrm>
            <a:off x="0" y="0"/>
            <a:ext cx="3548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2963500" y="1756150"/>
            <a:ext cx="82188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EAL Academy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b="1" lang="en-GB" sz="2400">
                <a:solidFill>
                  <a:srgbClr val="444444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CPD to value of £175 →  Course or in school coaching visit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cxnSp>
        <p:nvCxnSpPr>
          <p:cNvPr id="131" name="Shape 131"/>
          <p:cNvCxnSpPr/>
          <p:nvPr/>
        </p:nvCxnSpPr>
        <p:spPr>
          <a:xfrm>
            <a:off x="705400" y="3219537"/>
            <a:ext cx="11100000" cy="36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2" name="Shape 132"/>
          <p:cNvSpPr txBox="1"/>
          <p:nvPr/>
        </p:nvSpPr>
        <p:spPr>
          <a:xfrm>
            <a:off x="2566704" y="3384471"/>
            <a:ext cx="57648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4Matrix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Donated £400 to TeachMeet London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7">
            <a:alphaModFix/>
          </a:blip>
          <a:srcRect b="34391" l="24718" r="55688" t="50972"/>
          <a:stretch/>
        </p:blipFill>
        <p:spPr>
          <a:xfrm>
            <a:off x="852133" y="1518033"/>
            <a:ext cx="1793100" cy="157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7">
            <a:alphaModFix/>
          </a:blip>
          <a:srcRect b="93102" l="33549" r="41206" t="408"/>
          <a:stretch/>
        </p:blipFill>
        <p:spPr>
          <a:xfrm>
            <a:off x="8595342" y="3650721"/>
            <a:ext cx="2586900" cy="7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 rot="-210326">
            <a:off x="3278399" y="71727"/>
            <a:ext cx="3689703" cy="8806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SPONSORS &amp;</a:t>
            </a:r>
          </a:p>
        </p:txBody>
      </p:sp>
      <p:sp>
        <p:nvSpPr>
          <p:cNvPr id="141" name="Shape 141"/>
          <p:cNvSpPr/>
          <p:nvPr/>
        </p:nvSpPr>
        <p:spPr>
          <a:xfrm rot="439">
            <a:off x="5482060" y="788602"/>
            <a:ext cx="2346600" cy="83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PRIZES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0" y="4601424"/>
            <a:ext cx="7828650" cy="26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7333775" y="5922050"/>
            <a:ext cx="4772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000">
                <a:solidFill>
                  <a:srgbClr val="EA999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000">
                <a:solidFill>
                  <a:srgbClr val="6D9EE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London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2180" l="1082" r="531" t="2180"/>
          <a:stretch/>
        </p:blipFill>
        <p:spPr>
          <a:xfrm rot="655627">
            <a:off x="10279957" y="286655"/>
            <a:ext cx="1717133" cy="13186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51642" y="135851"/>
            <a:ext cx="354900" cy="3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6">
            <a:alphaModFix/>
          </a:blip>
          <a:srcRect b="0" l="62957" r="0" t="0"/>
          <a:stretch/>
        </p:blipFill>
        <p:spPr>
          <a:xfrm>
            <a:off x="0" y="-40250"/>
            <a:ext cx="3548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2963501" y="1756159"/>
            <a:ext cx="58521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Twinkl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Twinkl Mugs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cxnSp>
        <p:nvCxnSpPr>
          <p:cNvPr id="148" name="Shape 148"/>
          <p:cNvCxnSpPr/>
          <p:nvPr/>
        </p:nvCxnSpPr>
        <p:spPr>
          <a:xfrm>
            <a:off x="705400" y="3219537"/>
            <a:ext cx="11100000" cy="36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9" name="Shape 149"/>
          <p:cNvSpPr txBox="1"/>
          <p:nvPr/>
        </p:nvSpPr>
        <p:spPr>
          <a:xfrm>
            <a:off x="2063854" y="3431546"/>
            <a:ext cx="57648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Naldic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Annual membership worth £40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7">
            <a:alphaModFix/>
          </a:blip>
          <a:srcRect b="59722" l="15019" r="64114" t="29766"/>
          <a:stretch/>
        </p:blipFill>
        <p:spPr>
          <a:xfrm>
            <a:off x="704440" y="1756157"/>
            <a:ext cx="1909500" cy="11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7">
            <a:alphaModFix/>
          </a:blip>
          <a:srcRect b="48790" l="50524" r="14853" t="42134"/>
          <a:stretch/>
        </p:blipFill>
        <p:spPr>
          <a:xfrm>
            <a:off x="8135980" y="3431549"/>
            <a:ext cx="3168300" cy="9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 rot="-210326">
            <a:off x="3278399" y="71727"/>
            <a:ext cx="3689703" cy="8806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SPONSORS &amp;</a:t>
            </a:r>
          </a:p>
        </p:txBody>
      </p:sp>
      <p:sp>
        <p:nvSpPr>
          <p:cNvPr id="158" name="Shape 158"/>
          <p:cNvSpPr/>
          <p:nvPr/>
        </p:nvSpPr>
        <p:spPr>
          <a:xfrm rot="439">
            <a:off x="5482060" y="788602"/>
            <a:ext cx="2346600" cy="83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PRIZES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0" y="4601424"/>
            <a:ext cx="7828650" cy="26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7333775" y="5922050"/>
            <a:ext cx="4772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000">
                <a:solidFill>
                  <a:srgbClr val="EA999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000">
                <a:solidFill>
                  <a:srgbClr val="6D9EE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London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2180" l="1082" r="531" t="2180"/>
          <a:stretch/>
        </p:blipFill>
        <p:spPr>
          <a:xfrm rot="655627">
            <a:off x="10279957" y="286655"/>
            <a:ext cx="1717133" cy="13186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51642" y="135851"/>
            <a:ext cx="354900" cy="3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6">
            <a:alphaModFix/>
          </a:blip>
          <a:srcRect b="0" l="0" r="62957" t="0"/>
          <a:stretch/>
        </p:blipFill>
        <p:spPr>
          <a:xfrm>
            <a:off x="0" y="0"/>
            <a:ext cx="3548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3079250" y="1800812"/>
            <a:ext cx="82188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British Council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SzPct val="45833"/>
              <a:buNone/>
            </a:pPr>
            <a:r>
              <a:rPr b="1" lang="en-GB" sz="2400">
                <a:solidFill>
                  <a:srgbClr val="444444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Lots of goodies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cxnSp>
        <p:nvCxnSpPr>
          <p:cNvPr id="165" name="Shape 165"/>
          <p:cNvCxnSpPr/>
          <p:nvPr/>
        </p:nvCxnSpPr>
        <p:spPr>
          <a:xfrm>
            <a:off x="705400" y="3219537"/>
            <a:ext cx="11100000" cy="36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6" name="Shape 166"/>
          <p:cNvSpPr txBox="1"/>
          <p:nvPr/>
        </p:nvSpPr>
        <p:spPr>
          <a:xfrm>
            <a:off x="2566704" y="3384471"/>
            <a:ext cx="57648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Crown House Publishing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Bag of books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7">
            <a:alphaModFix/>
          </a:blip>
          <a:srcRect b="2019" l="48256" r="16097" t="84534"/>
          <a:stretch/>
        </p:blipFill>
        <p:spPr>
          <a:xfrm>
            <a:off x="545146" y="1756142"/>
            <a:ext cx="2534100" cy="11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29723" y="3339825"/>
            <a:ext cx="3112751" cy="206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 rot="-210326">
            <a:off x="3278399" y="71727"/>
            <a:ext cx="3689703" cy="8806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SPONSORS &amp;</a:t>
            </a:r>
          </a:p>
        </p:txBody>
      </p:sp>
      <p:sp>
        <p:nvSpPr>
          <p:cNvPr id="175" name="Shape 175"/>
          <p:cNvSpPr/>
          <p:nvPr/>
        </p:nvSpPr>
        <p:spPr>
          <a:xfrm rot="439">
            <a:off x="5482060" y="788602"/>
            <a:ext cx="2346600" cy="83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PRIZES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0" y="4601424"/>
            <a:ext cx="7828650" cy="26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7333775" y="5922050"/>
            <a:ext cx="4772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000">
                <a:solidFill>
                  <a:srgbClr val="EA999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000">
                <a:solidFill>
                  <a:srgbClr val="6D9EE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London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b="2180" l="1082" r="531" t="2180"/>
          <a:stretch/>
        </p:blipFill>
        <p:spPr>
          <a:xfrm rot="655627">
            <a:off x="10279957" y="286655"/>
            <a:ext cx="1717133" cy="13186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51642" y="135851"/>
            <a:ext cx="354900" cy="3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6">
            <a:alphaModFix/>
          </a:blip>
          <a:srcRect b="0" l="62957" r="0" t="0"/>
          <a:stretch/>
        </p:blipFill>
        <p:spPr>
          <a:xfrm>
            <a:off x="0" y="-40250"/>
            <a:ext cx="3548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2963499" y="1756150"/>
            <a:ext cx="81753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London Leadership Strategy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Contribution towards refreshments and prizes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cxnSp>
        <p:nvCxnSpPr>
          <p:cNvPr id="182" name="Shape 182"/>
          <p:cNvCxnSpPr/>
          <p:nvPr/>
        </p:nvCxnSpPr>
        <p:spPr>
          <a:xfrm>
            <a:off x="705400" y="3219537"/>
            <a:ext cx="11100000" cy="36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3" name="Shape 183"/>
          <p:cNvSpPr txBox="1"/>
          <p:nvPr/>
        </p:nvSpPr>
        <p:spPr>
          <a:xfrm>
            <a:off x="1910924" y="3431550"/>
            <a:ext cx="68175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Toshiba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Goodies and contribution towards refreshments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184" name="Shape 1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7448" y="1557148"/>
            <a:ext cx="2489200" cy="138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8">
            <a:alphaModFix/>
          </a:blip>
          <a:srcRect b="85445" l="26575" r="40317" t="6671"/>
          <a:stretch/>
        </p:blipFill>
        <p:spPr>
          <a:xfrm>
            <a:off x="8872759" y="3442789"/>
            <a:ext cx="28338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 rot="-210326">
            <a:off x="3278399" y="71727"/>
            <a:ext cx="3689703" cy="8806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SPONSORS &amp;</a:t>
            </a:r>
          </a:p>
        </p:txBody>
      </p:sp>
      <p:sp>
        <p:nvSpPr>
          <p:cNvPr id="192" name="Shape 192"/>
          <p:cNvSpPr/>
          <p:nvPr/>
        </p:nvSpPr>
        <p:spPr>
          <a:xfrm rot="439">
            <a:off x="5482060" y="788602"/>
            <a:ext cx="2346600" cy="83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PRIZES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0" y="4601424"/>
            <a:ext cx="7828650" cy="26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7333775" y="5922050"/>
            <a:ext cx="4772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000">
                <a:solidFill>
                  <a:srgbClr val="EA999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000">
                <a:solidFill>
                  <a:srgbClr val="6D9EE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London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 b="2180" l="1082" r="531" t="2180"/>
          <a:stretch/>
        </p:blipFill>
        <p:spPr>
          <a:xfrm rot="655627">
            <a:off x="10279957" y="286655"/>
            <a:ext cx="1717133" cy="13186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51642" y="135851"/>
            <a:ext cx="354900" cy="3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6">
            <a:alphaModFix/>
          </a:blip>
          <a:srcRect b="0" l="0" r="62957" t="0"/>
          <a:stretch/>
        </p:blipFill>
        <p:spPr>
          <a:xfrm>
            <a:off x="0" y="0"/>
            <a:ext cx="3548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3390300" y="1800800"/>
            <a:ext cx="82188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Bloomsbury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SzPct val="45833"/>
              <a:buNone/>
            </a:pPr>
            <a:r>
              <a:rPr b="1" lang="en-GB" sz="2400">
                <a:solidFill>
                  <a:srgbClr val="444444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Books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cxnSp>
        <p:nvCxnSpPr>
          <p:cNvPr id="199" name="Shape 199"/>
          <p:cNvCxnSpPr/>
          <p:nvPr/>
        </p:nvCxnSpPr>
        <p:spPr>
          <a:xfrm>
            <a:off x="705400" y="3219537"/>
            <a:ext cx="11100000" cy="36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0" name="Shape 200"/>
          <p:cNvSpPr txBox="1"/>
          <p:nvPr/>
        </p:nvSpPr>
        <p:spPr>
          <a:xfrm>
            <a:off x="1822049" y="3384475"/>
            <a:ext cx="65094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The Fix Up Team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10 T-shirts/ 1x60min exam ready assembly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201" name="Shape 2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669" y="1848887"/>
            <a:ext cx="2767850" cy="75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23625" y="3219550"/>
            <a:ext cx="2346599" cy="216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5625" y="3295149"/>
            <a:ext cx="3470853" cy="245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 rot="-210326">
            <a:off x="3278399" y="71727"/>
            <a:ext cx="3689703" cy="8806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SPONSORS &amp;</a:t>
            </a:r>
          </a:p>
        </p:txBody>
      </p:sp>
      <p:sp>
        <p:nvSpPr>
          <p:cNvPr id="210" name="Shape 210"/>
          <p:cNvSpPr/>
          <p:nvPr/>
        </p:nvSpPr>
        <p:spPr>
          <a:xfrm rot="439">
            <a:off x="5482060" y="788602"/>
            <a:ext cx="2346600" cy="83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PRIZES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>
            <a:off x="0" y="4601424"/>
            <a:ext cx="7828650" cy="26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7333775" y="5922050"/>
            <a:ext cx="4772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000">
                <a:solidFill>
                  <a:srgbClr val="EA999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000">
                <a:solidFill>
                  <a:srgbClr val="6D9EE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London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5">
            <a:alphaModFix/>
          </a:blip>
          <a:srcRect b="2180" l="1082" r="531" t="2180"/>
          <a:stretch/>
        </p:blipFill>
        <p:spPr>
          <a:xfrm rot="655627">
            <a:off x="10279957" y="286655"/>
            <a:ext cx="1717133" cy="13186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51642" y="135851"/>
            <a:ext cx="354900" cy="3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7">
            <a:alphaModFix/>
          </a:blip>
          <a:srcRect b="0" l="62957" r="0" t="0"/>
          <a:stretch/>
        </p:blipFill>
        <p:spPr>
          <a:xfrm>
            <a:off x="0" y="-40250"/>
            <a:ext cx="3548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2963499" y="1756150"/>
            <a:ext cx="81753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Critical Publishing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Books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cxnSp>
        <p:nvCxnSpPr>
          <p:cNvPr id="217" name="Shape 217"/>
          <p:cNvCxnSpPr/>
          <p:nvPr/>
        </p:nvCxnSpPr>
        <p:spPr>
          <a:xfrm>
            <a:off x="705400" y="3219537"/>
            <a:ext cx="11100000" cy="36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18" name="Shape 218"/>
          <p:cNvSpPr txBox="1"/>
          <p:nvPr/>
        </p:nvSpPr>
        <p:spPr>
          <a:xfrm>
            <a:off x="1910924" y="3431550"/>
            <a:ext cx="68175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Tagtiv 8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Tagtiv 8 Activity session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219" name="Shape 2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0962" y="1682087"/>
            <a:ext cx="2276475" cy="9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 rot="-210326">
            <a:off x="3278399" y="71727"/>
            <a:ext cx="3689703" cy="8806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SPONSORS &amp;</a:t>
            </a:r>
          </a:p>
        </p:txBody>
      </p:sp>
      <p:sp>
        <p:nvSpPr>
          <p:cNvPr id="226" name="Shape 226"/>
          <p:cNvSpPr/>
          <p:nvPr/>
        </p:nvSpPr>
        <p:spPr>
          <a:xfrm rot="439">
            <a:off x="5482060" y="788602"/>
            <a:ext cx="2346600" cy="831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buSzPct val="25000"/>
              <a:buNone/>
            </a:pPr>
            <a:r>
              <a:rPr lang="en-GB" sz="5500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PRIZES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0" y="4601424"/>
            <a:ext cx="7828650" cy="26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7333775" y="5922050"/>
            <a:ext cx="4772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5000">
                <a:solidFill>
                  <a:srgbClr val="EA999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TeachMeet</a:t>
            </a:r>
            <a:r>
              <a:rPr lang="en-GB" sz="5000">
                <a:solidFill>
                  <a:srgbClr val="6D9EE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London</a:t>
            </a: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 b="2180" l="1082" r="531" t="2180"/>
          <a:stretch/>
        </p:blipFill>
        <p:spPr>
          <a:xfrm rot="655627">
            <a:off x="10279957" y="286655"/>
            <a:ext cx="1717133" cy="131869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51642" y="135851"/>
            <a:ext cx="354900" cy="3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6">
            <a:alphaModFix/>
          </a:blip>
          <a:srcRect b="0" l="0" r="62957" t="0"/>
          <a:stretch/>
        </p:blipFill>
        <p:spPr>
          <a:xfrm>
            <a:off x="0" y="0"/>
            <a:ext cx="3548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3390300" y="1800800"/>
            <a:ext cx="82188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British Universities Film &amp; Video Council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>
              <a:spcBef>
                <a:spcPts val="0"/>
              </a:spcBef>
              <a:buSzPct val="45833"/>
              <a:buNone/>
            </a:pPr>
            <a:r>
              <a:rPr b="1" lang="en-GB" sz="2400">
                <a:solidFill>
                  <a:srgbClr val="444444"/>
                </a:solidFill>
                <a:highlight>
                  <a:srgbClr val="FFFFFF"/>
                </a:highlight>
                <a:latin typeface="Questrial"/>
                <a:ea typeface="Questrial"/>
                <a:cs typeface="Questrial"/>
                <a:sym typeface="Questrial"/>
              </a:rPr>
              <a:t>Free trials for every school attending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cxnSp>
        <p:nvCxnSpPr>
          <p:cNvPr id="233" name="Shape 233"/>
          <p:cNvCxnSpPr/>
          <p:nvPr/>
        </p:nvCxnSpPr>
        <p:spPr>
          <a:xfrm>
            <a:off x="705400" y="3219537"/>
            <a:ext cx="11100000" cy="36600"/>
          </a:xfrm>
          <a:prstGeom prst="straightConnector1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34" name="Shape 234"/>
          <p:cNvSpPr txBox="1"/>
          <p:nvPr/>
        </p:nvSpPr>
        <p:spPr>
          <a:xfrm>
            <a:off x="1822049" y="3384475"/>
            <a:ext cx="65094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lang="en-GB" sz="3600">
                <a:solidFill>
                  <a:srgbClr val="2F75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EduNetwork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2F75F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rtl="0" algn="r">
              <a:spcBef>
                <a:spcPts val="0"/>
              </a:spcBef>
              <a:buSzPct val="25000"/>
              <a:buNone/>
            </a:pPr>
            <a:r>
              <a:rPr b="1" lang="en-GB"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Contribution towards refreshment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b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235" name="Shape 2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225" y="1392325"/>
            <a:ext cx="2444749" cy="169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8">
            <a:alphaModFix/>
          </a:blip>
          <a:srcRect b="25494" l="0" r="0" t="13470"/>
          <a:stretch/>
        </p:blipFill>
        <p:spPr>
          <a:xfrm>
            <a:off x="8331454" y="3384450"/>
            <a:ext cx="3378621" cy="20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House Colours">
      <a:dk1>
        <a:srgbClr val="002060"/>
      </a:dk1>
      <a:lt1>
        <a:srgbClr val="FFFFFF"/>
      </a:lt1>
      <a:dk2>
        <a:srgbClr val="002D89"/>
      </a:dk2>
      <a:lt2>
        <a:srgbClr val="DBF5F9"/>
      </a:lt2>
      <a:accent1>
        <a:srgbClr val="002060"/>
      </a:accent1>
      <a:accent2>
        <a:srgbClr val="1F68FF"/>
      </a:accent2>
      <a:accent3>
        <a:srgbClr val="002060"/>
      </a:accent3>
      <a:accent4>
        <a:srgbClr val="1F68FF"/>
      </a:accent4>
      <a:accent5>
        <a:srgbClr val="1F68FF"/>
      </a:accent5>
      <a:accent6>
        <a:srgbClr val="1F68FF"/>
      </a:accent6>
      <a:hlink>
        <a:srgbClr val="1F68FF"/>
      </a:hlink>
      <a:folHlink>
        <a:srgbClr val="0020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