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2.xml" ContentType="application/vnd.openxmlformats-officedocument.presentationml.notesSlide+xml"/>
  <Override PartName="/ppt/media/image4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Didot"/>
        <a:ea typeface="Didot"/>
        <a:cs typeface="Didot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CFD5E0"/>
          </a:solidFill>
        </a:fill>
      </a:tcStyle>
    </a:wholeTbl>
    <a:band2H>
      <a:tcTxStyle b="def" i="def"/>
      <a:tcStyle>
        <a:tcBdr/>
        <a:fill>
          <a:solidFill>
            <a:srgbClr val="E8EBF0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F0E2CD"/>
          </a:solidFill>
        </a:fill>
      </a:tcStyle>
    </a:wholeTbl>
    <a:band2H>
      <a:tcTxStyle b="def" i="def"/>
      <a:tcStyle>
        <a:tcBdr/>
        <a:fill>
          <a:solidFill>
            <a:srgbClr val="F7F1E8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D7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634D31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4D31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CCCE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lastRow>
    <a:firstRow>
      <a:tcTxStyle b="on" i="off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12700" cap="flat">
              <a:solidFill>
                <a:srgbClr val="324863"/>
              </a:solidFill>
              <a:prstDash val="solid"/>
              <a:round/>
            </a:ln>
          </a:top>
          <a:bottom>
            <a:ln w="127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solidFill>
            <a:srgbClr val="32486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12700" cap="flat">
              <a:solidFill>
                <a:srgbClr val="324863"/>
              </a:solidFill>
              <a:prstDash val="solid"/>
              <a:round/>
            </a:ln>
          </a:top>
          <a:bottom>
            <a:ln w="127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solidFill>
            <a:srgbClr val="324863">
              <a:alpha val="20000"/>
            </a:srgbClr>
          </a:solidFill>
        </a:fill>
      </a:tcStyle>
    </a:firstCol>
    <a:lastRow>
      <a:tcTxStyle b="on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50800" cap="flat">
              <a:solidFill>
                <a:srgbClr val="324863"/>
              </a:solidFill>
              <a:prstDash val="solid"/>
              <a:round/>
            </a:ln>
          </a:top>
          <a:bottom>
            <a:ln w="127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127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Elbi is a digital platform empowering people to be charitable every day. You can donate time, creativity or money and get feedback from those you help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Candice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06399" y="86233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" name="Shape 14"/>
          <p:cNvSpPr/>
          <p:nvPr/>
        </p:nvSpPr>
        <p:spPr>
          <a:xfrm>
            <a:off x="406399" y="86741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" name="Shape 15"/>
          <p:cNvSpPr/>
          <p:nvPr>
            <p:ph type="body" sz="quarter" idx="1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7" name="Shape 17"/>
          <p:cNvSpPr/>
          <p:nvPr>
            <p:ph type="body" sz="quarter" idx="13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pP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sz="quarter" idx="1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ClrTx/>
              <a:buSzTx/>
              <a:buFontTx/>
              <a:buNone/>
              <a:defRPr sz="30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8" name="Shape 108"/>
          <p:cNvSpPr/>
          <p:nvPr>
            <p:ph type="body" sz="quarter" idx="13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solidFill>
                  <a:srgbClr val="5C86B9"/>
                </a:solidFill>
              </a:defRPr>
            </a:pP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media" idx="13"/>
          </p:nvPr>
        </p:nvSpPr>
        <p:spPr>
          <a:xfrm>
            <a:off x="-4294" y="-5997043"/>
            <a:ext cx="12037571" cy="213666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399" y="86233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" name="Shape 26"/>
          <p:cNvSpPr/>
          <p:nvPr/>
        </p:nvSpPr>
        <p:spPr>
          <a:xfrm>
            <a:off x="406399" y="86741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" name="Shape 27"/>
          <p:cNvSpPr/>
          <p:nvPr>
            <p:ph type="body" sz="quarter" idx="1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Shape 28"/>
          <p:cNvSpPr/>
          <p:nvPr>
            <p:ph type="pic" idx="13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Shape 29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4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pP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399" y="48641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" name="Shape 39"/>
          <p:cNvSpPr/>
          <p:nvPr/>
        </p:nvSpPr>
        <p:spPr>
          <a:xfrm>
            <a:off x="406399" y="49149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06399" y="5270500"/>
            <a:ext cx="56896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" name="Shape 49"/>
          <p:cNvSpPr/>
          <p:nvPr/>
        </p:nvSpPr>
        <p:spPr>
          <a:xfrm>
            <a:off x="406399" y="5321300"/>
            <a:ext cx="56896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" name="Shape 5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Shape 51"/>
          <p:cNvSpPr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399" y="2565400"/>
            <a:ext cx="56896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8" name="Shape 78"/>
          <p:cNvSpPr/>
          <p:nvPr/>
        </p:nvSpPr>
        <p:spPr>
          <a:xfrm>
            <a:off x="406399" y="2616200"/>
            <a:ext cx="56896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9" name="Shape 79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Shape 80"/>
          <p:cNvSpPr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Shape 81"/>
          <p:cNvSpPr/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399" y="25654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Shape 3"/>
          <p:cNvSpPr/>
          <p:nvPr/>
        </p:nvSpPr>
        <p:spPr>
          <a:xfrm>
            <a:off x="406399" y="2616200"/>
            <a:ext cx="12192002" cy="128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g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ubTitle" sz="quarter" idx="1"/>
          </p:nvPr>
        </p:nvSpPr>
        <p:spPr>
          <a:xfrm>
            <a:off x="369421" y="8807450"/>
            <a:ext cx="12255503" cy="406400"/>
          </a:xfrm>
          <a:prstGeom prst="rect">
            <a:avLst/>
          </a:prstGeom>
        </p:spPr>
        <p:txBody>
          <a:bodyPr/>
          <a:lstStyle/>
          <a:p>
            <a:pPr/>
            <a:r>
              <a:t>2016</a:t>
            </a:r>
          </a:p>
        </p:txBody>
      </p:sp>
      <p:sp>
        <p:nvSpPr>
          <p:cNvPr id="134" name="Shape 13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spc="-200" sz="5700"/>
            </a:pPr>
            <a:r>
              <a:t>The Queen and a Supermodel</a:t>
            </a:r>
            <a:r>
              <a:t> – oh</a:t>
            </a:r>
            <a:r>
              <a:t>… and me:</a:t>
            </a:r>
            <a:r>
              <a:t> Emma Mulqueeny @hubmum</a:t>
            </a:r>
          </a:p>
        </p:txBody>
      </p:sp>
      <p:sp>
        <p:nvSpPr>
          <p:cNvPr id="135" name="Shape 135"/>
          <p:cNvSpPr/>
          <p:nvPr/>
        </p:nvSpPr>
        <p:spPr>
          <a:xfrm>
            <a:off x="355600" y="8001000"/>
            <a:ext cx="122936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spcBef>
                <a:spcPts val="1000"/>
              </a:spcBef>
              <a:defRPr sz="24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Women in 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666" t="0" r="16666" b="0"/>
          <a:stretch>
            <a:fillRect/>
          </a:stretch>
        </p:blipFill>
        <p:spPr>
          <a:xfrm>
            <a:off x="6502399" y="0"/>
            <a:ext cx="6502402" cy="9753600"/>
          </a:xfrm>
          <a:prstGeom prst="rect">
            <a:avLst/>
          </a:prstGeom>
        </p:spPr>
      </p:pic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3">
              <a:defRPr spc="-200" sz="6200"/>
            </a:lvl1pPr>
          </a:lstStyle>
          <a:p>
            <a:pPr/>
            <a:r>
              <a:t>Who wants their life defined by this dude?</a:t>
            </a:r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He’s cross!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8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0835" y="1737153"/>
            <a:ext cx="7621251" cy="563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9.jpe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7812" r="0" b="7812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We need to encourage more of this…</a:t>
            </a:r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Fashion, design and technology - profit with purpose - so go and invent something today that makes us all proud to be women in 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media1.mp4"/>
          <p:cNvPicPr>
            <a:picLocks noChangeAspect="0"/>
          </p:cNvPicPr>
          <p:nvPr>
            <p:ph type="media" idx="13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333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6650" y="2360707"/>
            <a:ext cx="8051499" cy="5032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My career path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Learned to spell</a:t>
            </a:r>
          </a:p>
          <a:p>
            <a:pPr/>
            <a:r>
              <a:t>Dad</a:t>
            </a:r>
          </a:p>
          <a:p>
            <a:pPr/>
            <a:r>
              <a:t>Parliament and Rumplestiltskin</a:t>
            </a:r>
          </a:p>
          <a:p>
            <a:pPr/>
            <a:r>
              <a:t>Government and Rewired/Young</a:t>
            </a:r>
          </a:p>
          <a:p>
            <a:pPr/>
            <a:r>
              <a:t>Speaking at TEDx events and around the world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pc="-96" sz="4800"/>
            </a:lvl1pPr>
          </a:lstStyle>
          <a:p>
            <a:pPr/>
            <a:r>
              <a:t>How to put women and girls off programming or coding for life, by Emma E Mulqueeny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6806" t="0" r="26806" b="0"/>
          <a:stretch>
            <a:fillRect/>
          </a:stretch>
        </p:blipFill>
        <p:spPr>
          <a:xfrm>
            <a:off x="6502399" y="0"/>
            <a:ext cx="6502402" cy="9753600"/>
          </a:xfrm>
          <a:prstGeom prst="rect">
            <a:avLst/>
          </a:prstGeom>
        </p:spPr>
      </p:pic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pc="-100" sz="4900"/>
            </a:lvl1pPr>
          </a:lstStyle>
          <a:p>
            <a:pPr/>
            <a:r>
              <a:t>Last year this woman had the most effect on my life as a female technologist</a:t>
            </a:r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on the lives of the YRSers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… and then I got an email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Natalia Vodianova</a:t>
            </a:r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Russian super-model, </a:t>
            </a:r>
            <a:r>
              <a:t>co-f</a:t>
            </a:r>
            <a:r>
              <a:t>ounder of Elbi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5.jpe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7833" r="0" b="7833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And right now I do this</a:t>
            </a:r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Elbi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6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33" r="0" b="7833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That enables this</a:t>
            </a:r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Loving the love button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pc="-200" sz="5900"/>
            </a:lvl1pPr>
          </a:lstStyle>
          <a:p>
            <a:pPr/>
            <a:r>
              <a:t>And you know why this is important? Forget the supermodels for a mo…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