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3"/>
  </p:notesMasterIdLst>
  <p:sldIdLst>
    <p:sldId id="388" r:id="rId2"/>
    <p:sldId id="342" r:id="rId3"/>
    <p:sldId id="375" r:id="rId4"/>
    <p:sldId id="399" r:id="rId5"/>
    <p:sldId id="389" r:id="rId6"/>
    <p:sldId id="398" r:id="rId7"/>
    <p:sldId id="400" r:id="rId8"/>
    <p:sldId id="397" r:id="rId9"/>
    <p:sldId id="390" r:id="rId10"/>
    <p:sldId id="391" r:id="rId11"/>
    <p:sldId id="392" r:id="rId12"/>
    <p:sldId id="396" r:id="rId13"/>
    <p:sldId id="393" r:id="rId14"/>
    <p:sldId id="394" r:id="rId15"/>
    <p:sldId id="377" r:id="rId16"/>
    <p:sldId id="378" r:id="rId17"/>
    <p:sldId id="384" r:id="rId18"/>
    <p:sldId id="385" r:id="rId19"/>
    <p:sldId id="386" r:id="rId20"/>
    <p:sldId id="395" r:id="rId21"/>
    <p:sldId id="38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65" autoAdjust="0"/>
    <p:restoredTop sz="94660"/>
  </p:normalViewPr>
  <p:slideViewPr>
    <p:cSldViewPr>
      <p:cViewPr>
        <p:scale>
          <a:sx n="91" d="100"/>
          <a:sy n="91" d="100"/>
        </p:scale>
        <p:origin x="612"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080075-549F-4C18-9EAF-ACA603BAA3FC}" type="datetimeFigureOut">
              <a:rPr lang="en-GB" smtClean="0"/>
              <a:pPr/>
              <a:t>21/03/2016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533D1A-18DF-4A04-8512-D872770CA9A0}" type="slidenum">
              <a:rPr lang="en-GB" smtClean="0"/>
              <a:pPr/>
              <a:t>‹#›</a:t>
            </a:fld>
            <a:endParaRPr lang="en-GB"/>
          </a:p>
        </p:txBody>
      </p:sp>
    </p:spTree>
    <p:extLst>
      <p:ext uri="{BB962C8B-B14F-4D97-AF65-F5344CB8AC3E}">
        <p14:creationId xmlns:p14="http://schemas.microsoft.com/office/powerpoint/2010/main" val="29905651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a:t>Click to edit Master subtitle style</a:t>
            </a:r>
          </a:p>
        </p:txBody>
      </p:sp>
      <p:sp>
        <p:nvSpPr>
          <p:cNvPr id="30" name="Date Placeholder 29"/>
          <p:cNvSpPr>
            <a:spLocks noGrp="1"/>
          </p:cNvSpPr>
          <p:nvPr>
            <p:ph type="dt" sz="half" idx="10"/>
          </p:nvPr>
        </p:nvSpPr>
        <p:spPr/>
        <p:txBody>
          <a:bodyPr/>
          <a:lstStyle/>
          <a:p>
            <a:fld id="{789BA98D-B96B-4039-A901-87D56D254E59}" type="datetimeFigureOut">
              <a:rPr lang="en-GB" smtClean="0"/>
              <a:pPr/>
              <a:t>21/03/2016</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D1331F21-1C33-4A3F-BECE-7335C79986A3}"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89BA98D-B96B-4039-A901-87D56D254E59}" type="datetimeFigureOut">
              <a:rPr lang="en-GB" smtClean="0"/>
              <a:pPr/>
              <a:t>21/03/2016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331F21-1C33-4A3F-BECE-7335C79986A3}"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89BA98D-B96B-4039-A901-87D56D254E59}" type="datetimeFigureOut">
              <a:rPr lang="en-GB" smtClean="0"/>
              <a:pPr/>
              <a:t>21/03/2016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331F21-1C33-4A3F-BECE-7335C79986A3}"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89BA98D-B96B-4039-A901-87D56D254E59}" type="datetimeFigureOut">
              <a:rPr lang="en-GB" smtClean="0"/>
              <a:pPr/>
              <a:t>21/03/2016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331F21-1C33-4A3F-BECE-7335C79986A3}"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789BA98D-B96B-4039-A901-87D56D254E59}" type="datetimeFigureOut">
              <a:rPr lang="en-GB" smtClean="0"/>
              <a:pPr/>
              <a:t>21/03/2016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331F21-1C33-4A3F-BECE-7335C79986A3}"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89BA98D-B96B-4039-A901-87D56D254E59}" type="datetimeFigureOut">
              <a:rPr lang="en-GB" smtClean="0"/>
              <a:pPr/>
              <a:t>21/03/2016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1331F21-1C33-4A3F-BECE-7335C79986A3}"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789BA98D-B96B-4039-A901-87D56D254E59}" type="datetimeFigureOut">
              <a:rPr lang="en-GB" smtClean="0"/>
              <a:pPr/>
              <a:t>21/03/2016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1331F21-1C33-4A3F-BECE-7335C79986A3}"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789BA98D-B96B-4039-A901-87D56D254E59}" type="datetimeFigureOut">
              <a:rPr lang="en-GB" smtClean="0"/>
              <a:pPr/>
              <a:t>21/03/2016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1331F21-1C33-4A3F-BECE-7335C79986A3}"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9BA98D-B96B-4039-A901-87D56D254E59}" type="datetimeFigureOut">
              <a:rPr lang="en-GB" smtClean="0"/>
              <a:pPr/>
              <a:t>21/03/2016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1331F21-1C33-4A3F-BECE-7335C79986A3}"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89BA98D-B96B-4039-A901-87D56D254E59}" type="datetimeFigureOut">
              <a:rPr lang="en-GB" smtClean="0"/>
              <a:pPr/>
              <a:t>21/03/2016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1331F21-1C33-4A3F-BECE-7335C79986A3}"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789BA98D-B96B-4039-A901-87D56D254E59}" type="datetimeFigureOut">
              <a:rPr lang="en-GB" smtClean="0"/>
              <a:pPr/>
              <a:t>21/03/2016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D1331F21-1C33-4A3F-BECE-7335C79986A3}"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dirty="0"/>
              <a:t>Click to edit Master text styles</a:t>
            </a:r>
          </a:p>
          <a:p>
            <a:pPr lvl="1" eaLnBrk="1" latinLnBrk="0" hangingPunct="1"/>
            <a:r>
              <a:rPr kumimoji="0" lang="en-US" dirty="0"/>
              <a:t>Second level</a:t>
            </a:r>
          </a:p>
          <a:p>
            <a:pPr lvl="2" eaLnBrk="1" latinLnBrk="0" hangingPunct="1"/>
            <a:r>
              <a:rPr kumimoji="0" lang="en-US" dirty="0"/>
              <a:t>Third level</a:t>
            </a:r>
          </a:p>
          <a:p>
            <a:pPr lvl="3" eaLnBrk="1" latinLnBrk="0" hangingPunct="1"/>
            <a:r>
              <a:rPr kumimoji="0" lang="en-US" dirty="0"/>
              <a:t>Fourth level</a:t>
            </a:r>
          </a:p>
          <a:p>
            <a:pPr lvl="4" eaLnBrk="1" latinLnBrk="0" hangingPunct="1"/>
            <a:r>
              <a:rPr kumimoji="0" lang="en-US" dirty="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89BA98D-B96B-4039-A901-87D56D254E59}" type="datetimeFigureOut">
              <a:rPr lang="en-GB" smtClean="0"/>
              <a:pPr/>
              <a:t>21/03/2016</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1331F21-1C33-4A3F-BECE-7335C79986A3}"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hyperlink" Target="http://www.innovatemyschool.com/industry-expert-articles/item/1231-why-middle-leadership?.html"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www.tes.co.uk/article.aspx?storycode=11007558" TargetMode="External"/><Relationship Id="rId2" Type="http://schemas.openxmlformats.org/officeDocument/2006/relationships/hyperlink" Target="http://www.innovatemyschool.com/industry-expert-articles/item/1425-moving-from-senior-leadership-to-headship.html"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http://www.bhmpics.comjean/" TargetMode="Externa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hyperlink" Target="mailto:jillberry102@hotmail.co.uk"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332656"/>
            <a:ext cx="8659688" cy="5472608"/>
          </a:xfrm>
        </p:spPr>
        <p:txBody>
          <a:bodyPr>
            <a:normAutofit/>
          </a:bodyPr>
          <a:lstStyle/>
          <a:p>
            <a:pPr algn="l"/>
            <a:r>
              <a:rPr lang="en-GB" sz="3200" cap="none" dirty="0">
                <a:solidFill>
                  <a:schemeClr val="tx1"/>
                </a:solidFill>
                <a:effectLst/>
                <a:latin typeface="Trebuchet MS" pitchFamily="34" charset="0"/>
              </a:rPr>
              <a:t>#</a:t>
            </a:r>
            <a:r>
              <a:rPr lang="en-GB" sz="3200" cap="none" dirty="0" err="1">
                <a:solidFill>
                  <a:schemeClr val="tx1"/>
                </a:solidFill>
                <a:effectLst/>
                <a:latin typeface="Trebuchet MS" pitchFamily="34" charset="0"/>
              </a:rPr>
              <a:t>TeachMeet</a:t>
            </a:r>
            <a:r>
              <a:rPr lang="en-GB" sz="3200" cap="none" dirty="0">
                <a:solidFill>
                  <a:schemeClr val="tx1"/>
                </a:solidFill>
                <a:effectLst/>
                <a:latin typeface="Trebuchet MS" pitchFamily="34" charset="0"/>
              </a:rPr>
              <a:t> London</a:t>
            </a:r>
            <a:br>
              <a:rPr lang="en-GB" sz="3200" cap="none" dirty="0">
                <a:solidFill>
                  <a:schemeClr val="tx1"/>
                </a:solidFill>
                <a:effectLst/>
                <a:latin typeface="Trebuchet MS" pitchFamily="34" charset="0"/>
              </a:rPr>
            </a:br>
            <a:br>
              <a:rPr lang="en-GB" sz="3200" cap="none" dirty="0">
                <a:solidFill>
                  <a:schemeClr val="tx1"/>
                </a:solidFill>
                <a:effectLst/>
                <a:latin typeface="Trebuchet MS" pitchFamily="34" charset="0"/>
              </a:rPr>
            </a:br>
            <a:r>
              <a:rPr lang="en-GB" sz="3200" cap="none" dirty="0">
                <a:solidFill>
                  <a:schemeClr val="tx1"/>
                </a:solidFill>
                <a:effectLst/>
                <a:latin typeface="Trebuchet MS" pitchFamily="34" charset="0"/>
              </a:rPr>
              <a:t>23</a:t>
            </a:r>
            <a:r>
              <a:rPr lang="en-GB" sz="3200" cap="none" baseline="30000" dirty="0">
                <a:solidFill>
                  <a:schemeClr val="tx1"/>
                </a:solidFill>
                <a:effectLst/>
                <a:latin typeface="Trebuchet MS" pitchFamily="34" charset="0"/>
              </a:rPr>
              <a:t>rd</a:t>
            </a:r>
            <a:r>
              <a:rPr lang="en-GB" sz="3200" cap="none" dirty="0">
                <a:solidFill>
                  <a:schemeClr val="tx1"/>
                </a:solidFill>
                <a:effectLst/>
                <a:latin typeface="Trebuchet MS" pitchFamily="34" charset="0"/>
              </a:rPr>
              <a:t> March 2016</a:t>
            </a:r>
            <a:br>
              <a:rPr lang="en-GB" sz="3200" cap="none" dirty="0">
                <a:solidFill>
                  <a:schemeClr val="tx1"/>
                </a:solidFill>
                <a:effectLst/>
                <a:latin typeface="Trebuchet MS" pitchFamily="34" charset="0"/>
              </a:rPr>
            </a:br>
            <a:br>
              <a:rPr lang="en-GB" sz="3200" cap="none" dirty="0">
                <a:solidFill>
                  <a:schemeClr val="tx1"/>
                </a:solidFill>
                <a:effectLst/>
                <a:latin typeface="Trebuchet MS" pitchFamily="34" charset="0"/>
              </a:rPr>
            </a:br>
            <a:r>
              <a:rPr lang="en-GB" sz="3200" cap="none" dirty="0">
                <a:solidFill>
                  <a:schemeClr val="tx1"/>
                </a:solidFill>
                <a:effectLst/>
                <a:latin typeface="Trebuchet MS" pitchFamily="34" charset="0"/>
              </a:rPr>
              <a:t>Jill Berry</a:t>
            </a:r>
            <a:br>
              <a:rPr lang="en-GB" sz="3200" cap="none" dirty="0">
                <a:solidFill>
                  <a:schemeClr val="tx1"/>
                </a:solidFill>
                <a:effectLst/>
                <a:latin typeface="Trebuchet MS" pitchFamily="34" charset="0"/>
              </a:rPr>
            </a:br>
            <a:br>
              <a:rPr lang="en-GB" sz="3200" dirty="0">
                <a:solidFill>
                  <a:schemeClr val="tx1"/>
                </a:solidFill>
                <a:effectLst/>
                <a:latin typeface="Trebuchet MS" pitchFamily="34" charset="0"/>
              </a:rPr>
            </a:br>
            <a:r>
              <a:rPr lang="en-GB" sz="3200" dirty="0">
                <a:solidFill>
                  <a:schemeClr val="tx1"/>
                </a:solidFill>
                <a:effectLst/>
                <a:latin typeface="Trebuchet MS" pitchFamily="34" charset="0"/>
              </a:rPr>
              <a:t>@jillberry102</a:t>
            </a:r>
            <a:br>
              <a:rPr lang="en-GB" sz="3200" cap="none" dirty="0">
                <a:solidFill>
                  <a:schemeClr val="tx1"/>
                </a:solidFill>
                <a:effectLst/>
                <a:latin typeface="Trebuchet MS" pitchFamily="34" charset="0"/>
              </a:rPr>
            </a:br>
            <a:br>
              <a:rPr lang="en-GB" sz="3200" cap="none" dirty="0">
                <a:solidFill>
                  <a:schemeClr val="tx1"/>
                </a:solidFill>
                <a:effectLst/>
                <a:latin typeface="Trebuchet MS" pitchFamily="34" charset="0"/>
              </a:rPr>
            </a:br>
            <a:r>
              <a:rPr lang="en-GB" sz="3200" cap="none" dirty="0">
                <a:solidFill>
                  <a:schemeClr val="tx1"/>
                </a:solidFill>
                <a:effectLst/>
                <a:latin typeface="Trebuchet MS" pitchFamily="34" charset="0"/>
              </a:rPr>
              <a:t>Leadership transitions and how to make the most of them</a:t>
            </a:r>
          </a:p>
        </p:txBody>
      </p:sp>
      <p:sp>
        <p:nvSpPr>
          <p:cNvPr id="3" name="Subtitle 2"/>
          <p:cNvSpPr>
            <a:spLocks noGrp="1"/>
          </p:cNvSpPr>
          <p:nvPr>
            <p:ph type="subTitle" idx="1"/>
          </p:nvPr>
        </p:nvSpPr>
        <p:spPr>
          <a:xfrm>
            <a:off x="2362200" y="6381327"/>
            <a:ext cx="6705600" cy="354509"/>
          </a:xfrm>
        </p:spPr>
        <p:txBody>
          <a:bodyPr>
            <a:normAutofit fontScale="77500" lnSpcReduction="20000"/>
          </a:bodyPr>
          <a:lstStyle/>
          <a:p>
            <a:pPr algn="r"/>
            <a:endParaRPr lang="en-GB" dirty="0"/>
          </a:p>
        </p:txBody>
      </p:sp>
    </p:spTree>
    <p:extLst>
      <p:ext uri="{BB962C8B-B14F-4D97-AF65-F5344CB8AC3E}">
        <p14:creationId xmlns:p14="http://schemas.microsoft.com/office/powerpoint/2010/main" val="15132000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332656"/>
            <a:ext cx="8659688" cy="5472608"/>
          </a:xfrm>
        </p:spPr>
        <p:txBody>
          <a:bodyPr>
            <a:normAutofit/>
          </a:bodyPr>
          <a:lstStyle/>
          <a:p>
            <a:endParaRPr lang="en-GB" sz="3200" cap="none" dirty="0">
              <a:latin typeface="Trebuchet MS" pitchFamily="34" charset="0"/>
            </a:endParaRPr>
          </a:p>
        </p:txBody>
      </p:sp>
      <p:sp>
        <p:nvSpPr>
          <p:cNvPr id="3" name="Subtitle 2"/>
          <p:cNvSpPr>
            <a:spLocks noGrp="1"/>
          </p:cNvSpPr>
          <p:nvPr>
            <p:ph type="subTitle" idx="1"/>
          </p:nvPr>
        </p:nvSpPr>
        <p:spPr>
          <a:xfrm>
            <a:off x="2362200" y="6381327"/>
            <a:ext cx="6705600" cy="354509"/>
          </a:xfrm>
        </p:spPr>
        <p:txBody>
          <a:bodyPr>
            <a:normAutofit fontScale="77500" lnSpcReduction="20000"/>
          </a:bodyPr>
          <a:lstStyle/>
          <a:p>
            <a:pPr algn="r"/>
            <a:endParaRPr lang="en-GB" b="1" dirty="0"/>
          </a:p>
          <a:p>
            <a:pPr algn="r"/>
            <a:endParaRPr lang="en-GB" dirty="0"/>
          </a:p>
        </p:txBody>
      </p:sp>
      <p:pic>
        <p:nvPicPr>
          <p:cNvPr id="4" name="Picture 3" descr="6513300-md.jpg"/>
          <p:cNvPicPr>
            <a:picLocks noChangeAspect="1"/>
          </p:cNvPicPr>
          <p:nvPr/>
        </p:nvPicPr>
        <p:blipFill>
          <a:blip r:embed="rId2" cstate="print"/>
          <a:stretch>
            <a:fillRect/>
          </a:stretch>
        </p:blipFill>
        <p:spPr>
          <a:xfrm>
            <a:off x="0" y="0"/>
            <a:ext cx="9144000" cy="5949280"/>
          </a:xfrm>
          <a:prstGeom prst="rect">
            <a:avLst/>
          </a:prstGeom>
        </p:spPr>
      </p:pic>
    </p:spTree>
    <p:extLst>
      <p:ext uri="{BB962C8B-B14F-4D97-AF65-F5344CB8AC3E}">
        <p14:creationId xmlns:p14="http://schemas.microsoft.com/office/powerpoint/2010/main" val="13335764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332656"/>
            <a:ext cx="8659688" cy="5472608"/>
          </a:xfrm>
        </p:spPr>
        <p:txBody>
          <a:bodyPr>
            <a:normAutofit/>
          </a:bodyPr>
          <a:lstStyle/>
          <a:p>
            <a:endParaRPr lang="en-GB" sz="3200" cap="none" dirty="0">
              <a:latin typeface="Trebuchet MS" pitchFamily="34" charset="0"/>
            </a:endParaRPr>
          </a:p>
        </p:txBody>
      </p:sp>
      <p:sp>
        <p:nvSpPr>
          <p:cNvPr id="3" name="Subtitle 2"/>
          <p:cNvSpPr>
            <a:spLocks noGrp="1"/>
          </p:cNvSpPr>
          <p:nvPr>
            <p:ph type="subTitle" idx="1"/>
          </p:nvPr>
        </p:nvSpPr>
        <p:spPr>
          <a:xfrm>
            <a:off x="2362200" y="6381327"/>
            <a:ext cx="6705600" cy="354509"/>
          </a:xfrm>
        </p:spPr>
        <p:txBody>
          <a:bodyPr>
            <a:normAutofit fontScale="77500" lnSpcReduction="20000"/>
          </a:bodyPr>
          <a:lstStyle/>
          <a:p>
            <a:pPr algn="r"/>
            <a:endParaRPr lang="en-GB" b="1" dirty="0"/>
          </a:p>
          <a:p>
            <a:pPr algn="r"/>
            <a:endParaRPr lang="en-GB" dirty="0"/>
          </a:p>
        </p:txBody>
      </p:sp>
      <p:pic>
        <p:nvPicPr>
          <p:cNvPr id="6" name="Picture 5" descr="photos-56.jpg"/>
          <p:cNvPicPr>
            <a:picLocks noChangeAspect="1"/>
          </p:cNvPicPr>
          <p:nvPr/>
        </p:nvPicPr>
        <p:blipFill>
          <a:blip r:embed="rId2" cstate="print"/>
          <a:stretch>
            <a:fillRect/>
          </a:stretch>
        </p:blipFill>
        <p:spPr>
          <a:xfrm>
            <a:off x="0" y="0"/>
            <a:ext cx="9144000" cy="5949280"/>
          </a:xfrm>
          <a:prstGeom prst="rect">
            <a:avLst/>
          </a:prstGeom>
        </p:spPr>
      </p:pic>
    </p:spTree>
    <p:extLst>
      <p:ext uri="{BB962C8B-B14F-4D97-AF65-F5344CB8AC3E}">
        <p14:creationId xmlns:p14="http://schemas.microsoft.com/office/powerpoint/2010/main" val="23800429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476672"/>
            <a:ext cx="8659688" cy="5328592"/>
          </a:xfrm>
        </p:spPr>
        <p:txBody>
          <a:bodyPr>
            <a:normAutofit/>
          </a:bodyPr>
          <a:lstStyle/>
          <a:p>
            <a:endParaRPr lang="en-GB" sz="3200" cap="none" dirty="0">
              <a:latin typeface="Trebuchet MS" pitchFamily="34" charset="0"/>
            </a:endParaRPr>
          </a:p>
        </p:txBody>
      </p:sp>
      <p:sp>
        <p:nvSpPr>
          <p:cNvPr id="3" name="Subtitle 2"/>
          <p:cNvSpPr>
            <a:spLocks noGrp="1"/>
          </p:cNvSpPr>
          <p:nvPr>
            <p:ph type="subTitle" idx="1"/>
          </p:nvPr>
        </p:nvSpPr>
        <p:spPr>
          <a:xfrm>
            <a:off x="2362200" y="6381327"/>
            <a:ext cx="6705600" cy="354509"/>
          </a:xfrm>
        </p:spPr>
        <p:txBody>
          <a:bodyPr>
            <a:normAutofit fontScale="77500" lnSpcReduction="20000"/>
          </a:bodyPr>
          <a:lstStyle/>
          <a:p>
            <a:pPr algn="r"/>
            <a:endParaRPr lang="en-GB" dirty="0"/>
          </a:p>
        </p:txBody>
      </p:sp>
      <p:pic>
        <p:nvPicPr>
          <p:cNvPr id="11266" name="Picture 2" descr="G:\EdD\photos for pedagoo\unbelievablepictures24.jpg"/>
          <p:cNvPicPr>
            <a:picLocks noChangeAspect="1" noChangeArrowheads="1"/>
          </p:cNvPicPr>
          <p:nvPr/>
        </p:nvPicPr>
        <p:blipFill>
          <a:blip r:embed="rId2" cstate="print"/>
          <a:srcRect/>
          <a:stretch>
            <a:fillRect/>
          </a:stretch>
        </p:blipFill>
        <p:spPr bwMode="auto">
          <a:xfrm>
            <a:off x="2483768" y="0"/>
            <a:ext cx="4176464" cy="5841268"/>
          </a:xfrm>
          <a:prstGeom prst="rect">
            <a:avLst/>
          </a:prstGeom>
          <a:noFill/>
        </p:spPr>
      </p:pic>
    </p:spTree>
    <p:extLst>
      <p:ext uri="{BB962C8B-B14F-4D97-AF65-F5344CB8AC3E}">
        <p14:creationId xmlns:p14="http://schemas.microsoft.com/office/powerpoint/2010/main" val="21767996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332656"/>
            <a:ext cx="8659688" cy="5472608"/>
          </a:xfrm>
        </p:spPr>
        <p:txBody>
          <a:bodyPr>
            <a:normAutofit/>
          </a:bodyPr>
          <a:lstStyle/>
          <a:p>
            <a:endParaRPr lang="en-GB" sz="3200" cap="none" dirty="0">
              <a:latin typeface="Trebuchet MS" pitchFamily="34" charset="0"/>
            </a:endParaRPr>
          </a:p>
        </p:txBody>
      </p:sp>
      <p:sp>
        <p:nvSpPr>
          <p:cNvPr id="3" name="Subtitle 2"/>
          <p:cNvSpPr>
            <a:spLocks noGrp="1"/>
          </p:cNvSpPr>
          <p:nvPr>
            <p:ph type="subTitle" idx="1"/>
          </p:nvPr>
        </p:nvSpPr>
        <p:spPr>
          <a:xfrm>
            <a:off x="2362200" y="6381327"/>
            <a:ext cx="6705600" cy="354509"/>
          </a:xfrm>
        </p:spPr>
        <p:txBody>
          <a:bodyPr>
            <a:noAutofit/>
          </a:bodyPr>
          <a:lstStyle/>
          <a:p>
            <a:pPr algn="r"/>
            <a:r>
              <a:rPr lang="en-GB" sz="2000" b="1" dirty="0"/>
              <a:t>J BERRY ASSOCIATES LTD</a:t>
            </a:r>
          </a:p>
          <a:p>
            <a:pPr algn="r"/>
            <a:r>
              <a:rPr lang="en-GB" sz="2000" dirty="0"/>
              <a:t> </a:t>
            </a:r>
          </a:p>
        </p:txBody>
      </p:sp>
      <p:pic>
        <p:nvPicPr>
          <p:cNvPr id="5" name="Picture 4" descr="2922084862_de37048eca_o.jpg"/>
          <p:cNvPicPr>
            <a:picLocks noChangeAspect="1"/>
          </p:cNvPicPr>
          <p:nvPr/>
        </p:nvPicPr>
        <p:blipFill>
          <a:blip r:embed="rId2" cstate="print"/>
          <a:stretch>
            <a:fillRect/>
          </a:stretch>
        </p:blipFill>
        <p:spPr>
          <a:xfrm>
            <a:off x="0" y="0"/>
            <a:ext cx="9144000" cy="5877272"/>
          </a:xfrm>
          <a:prstGeom prst="rect">
            <a:avLst/>
          </a:prstGeom>
        </p:spPr>
      </p:pic>
    </p:spTree>
    <p:extLst>
      <p:ext uri="{BB962C8B-B14F-4D97-AF65-F5344CB8AC3E}">
        <p14:creationId xmlns:p14="http://schemas.microsoft.com/office/powerpoint/2010/main" val="34868847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332656"/>
            <a:ext cx="8659688" cy="5472608"/>
          </a:xfrm>
        </p:spPr>
        <p:txBody>
          <a:bodyPr>
            <a:normAutofit/>
          </a:bodyPr>
          <a:lstStyle/>
          <a:p>
            <a:endParaRPr lang="en-GB" sz="3200" cap="none" dirty="0">
              <a:latin typeface="Trebuchet MS" pitchFamily="34" charset="0"/>
            </a:endParaRPr>
          </a:p>
        </p:txBody>
      </p:sp>
      <p:sp>
        <p:nvSpPr>
          <p:cNvPr id="3" name="Subtitle 2"/>
          <p:cNvSpPr>
            <a:spLocks noGrp="1"/>
          </p:cNvSpPr>
          <p:nvPr>
            <p:ph type="subTitle" idx="1"/>
          </p:nvPr>
        </p:nvSpPr>
        <p:spPr>
          <a:xfrm>
            <a:off x="2362200" y="6381327"/>
            <a:ext cx="6705600" cy="354509"/>
          </a:xfrm>
        </p:spPr>
        <p:txBody>
          <a:bodyPr>
            <a:normAutofit fontScale="77500" lnSpcReduction="20000"/>
          </a:bodyPr>
          <a:lstStyle/>
          <a:p>
            <a:pPr algn="r"/>
            <a:r>
              <a:rPr lang="en-GB" b="1" dirty="0"/>
              <a:t>J BERRY ASSOCIATES LTD</a:t>
            </a:r>
          </a:p>
        </p:txBody>
      </p:sp>
      <p:pic>
        <p:nvPicPr>
          <p:cNvPr id="9218" name="Picture 2" descr="G:\EdD\photos for pedagoo\photos-37.jpg"/>
          <p:cNvPicPr>
            <a:picLocks noChangeAspect="1" noChangeArrowheads="1"/>
          </p:cNvPicPr>
          <p:nvPr/>
        </p:nvPicPr>
        <p:blipFill>
          <a:blip r:embed="rId2" cstate="print"/>
          <a:srcRect/>
          <a:stretch>
            <a:fillRect/>
          </a:stretch>
        </p:blipFill>
        <p:spPr bwMode="auto">
          <a:xfrm>
            <a:off x="0" y="0"/>
            <a:ext cx="9144000" cy="5949280"/>
          </a:xfrm>
          <a:prstGeom prst="rect">
            <a:avLst/>
          </a:prstGeom>
          <a:noFill/>
        </p:spPr>
      </p:pic>
    </p:spTree>
    <p:extLst>
      <p:ext uri="{BB962C8B-B14F-4D97-AF65-F5344CB8AC3E}">
        <p14:creationId xmlns:p14="http://schemas.microsoft.com/office/powerpoint/2010/main" val="30585963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332656"/>
            <a:ext cx="8659688" cy="5904656"/>
          </a:xfrm>
        </p:spPr>
        <p:txBody>
          <a:bodyPr>
            <a:normAutofit/>
          </a:bodyPr>
          <a:lstStyle/>
          <a:p>
            <a:pPr algn="l"/>
            <a:r>
              <a:rPr lang="en-GB" sz="3200" cap="none" dirty="0">
                <a:solidFill>
                  <a:schemeClr val="tx1"/>
                </a:solidFill>
                <a:effectLst/>
                <a:latin typeface="Trebuchet MS" pitchFamily="34" charset="0"/>
              </a:rPr>
              <a:t>Moving from one role to another:</a:t>
            </a:r>
            <a:br>
              <a:rPr lang="en-GB" sz="3200" cap="none" dirty="0">
                <a:solidFill>
                  <a:schemeClr val="tx1"/>
                </a:solidFill>
                <a:effectLst/>
                <a:latin typeface="Trebuchet MS" pitchFamily="34" charset="0"/>
              </a:rPr>
            </a:br>
            <a:br>
              <a:rPr lang="en-GB" sz="3200" dirty="0">
                <a:solidFill>
                  <a:schemeClr val="tx1"/>
                </a:solidFill>
                <a:effectLst/>
                <a:latin typeface="Trebuchet MS" pitchFamily="34" charset="0"/>
              </a:rPr>
            </a:br>
            <a:r>
              <a:rPr lang="en-GB" sz="3200" dirty="0">
                <a:solidFill>
                  <a:schemeClr val="tx1"/>
                </a:solidFill>
                <a:effectLst/>
                <a:latin typeface="Trebuchet MS" pitchFamily="34" charset="0"/>
              </a:rPr>
              <a:t>What makes it tough?</a:t>
            </a:r>
            <a:br>
              <a:rPr lang="en-GB" sz="3200" dirty="0">
                <a:solidFill>
                  <a:schemeClr val="tx1"/>
                </a:solidFill>
                <a:effectLst/>
                <a:latin typeface="Trebuchet MS" pitchFamily="34" charset="0"/>
              </a:rPr>
            </a:br>
            <a:br>
              <a:rPr lang="en-GB" sz="3200" dirty="0">
                <a:solidFill>
                  <a:schemeClr val="tx1"/>
                </a:solidFill>
                <a:effectLst/>
                <a:latin typeface="Trebuchet MS" pitchFamily="34" charset="0"/>
              </a:rPr>
            </a:br>
            <a:r>
              <a:rPr lang="en-GB" sz="3200" dirty="0">
                <a:solidFill>
                  <a:schemeClr val="tx1"/>
                </a:solidFill>
                <a:effectLst/>
                <a:latin typeface="Trebuchet MS" pitchFamily="34" charset="0"/>
              </a:rPr>
              <a:t>Different challenges of internal and external promotion, NB</a:t>
            </a:r>
            <a:br>
              <a:rPr lang="en-GB" sz="3200" dirty="0">
                <a:solidFill>
                  <a:schemeClr val="tx1"/>
                </a:solidFill>
                <a:effectLst/>
                <a:latin typeface="Trebuchet MS" pitchFamily="34" charset="0"/>
              </a:rPr>
            </a:br>
            <a:br>
              <a:rPr lang="en-GB" sz="3200" dirty="0">
                <a:solidFill>
                  <a:schemeClr val="tx1"/>
                </a:solidFill>
                <a:effectLst/>
                <a:latin typeface="Trebuchet MS" pitchFamily="34" charset="0"/>
              </a:rPr>
            </a:br>
            <a:endParaRPr lang="en-GB" sz="3200" cap="none" dirty="0">
              <a:solidFill>
                <a:schemeClr val="tx1"/>
              </a:solidFill>
              <a:effectLst/>
              <a:latin typeface="Trebuchet MS" pitchFamily="34" charset="0"/>
            </a:endParaRPr>
          </a:p>
        </p:txBody>
      </p:sp>
      <p:sp>
        <p:nvSpPr>
          <p:cNvPr id="3" name="Subtitle 2"/>
          <p:cNvSpPr>
            <a:spLocks noGrp="1"/>
          </p:cNvSpPr>
          <p:nvPr>
            <p:ph type="subTitle" idx="1"/>
          </p:nvPr>
        </p:nvSpPr>
        <p:spPr>
          <a:xfrm>
            <a:off x="2362200" y="6381327"/>
            <a:ext cx="6705600" cy="354509"/>
          </a:xfrm>
        </p:spPr>
        <p:txBody>
          <a:bodyPr>
            <a:normAutofit fontScale="77500" lnSpcReduction="20000"/>
          </a:bodyPr>
          <a:lstStyle/>
          <a:p>
            <a:pPr algn="r"/>
            <a:endParaRPr lang="en-GB" b="1" dirty="0"/>
          </a:p>
        </p:txBody>
      </p:sp>
    </p:spTree>
    <p:extLst>
      <p:ext uri="{BB962C8B-B14F-4D97-AF65-F5344CB8AC3E}">
        <p14:creationId xmlns:p14="http://schemas.microsoft.com/office/powerpoint/2010/main" val="38286893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332656"/>
            <a:ext cx="8659688" cy="5904656"/>
          </a:xfrm>
        </p:spPr>
        <p:txBody>
          <a:bodyPr>
            <a:normAutofit/>
          </a:bodyPr>
          <a:lstStyle/>
          <a:p>
            <a:pPr algn="l"/>
            <a:r>
              <a:rPr lang="en-GB" sz="4000" cap="none" dirty="0">
                <a:solidFill>
                  <a:schemeClr val="tx1"/>
                </a:solidFill>
                <a:effectLst/>
                <a:latin typeface="Trebuchet MS" pitchFamily="34" charset="0"/>
              </a:rPr>
              <a:t>Moving from one role to another:</a:t>
            </a:r>
            <a:br>
              <a:rPr lang="en-GB" sz="4000" cap="none" dirty="0">
                <a:solidFill>
                  <a:schemeClr val="tx1"/>
                </a:solidFill>
                <a:effectLst/>
                <a:latin typeface="Trebuchet MS" pitchFamily="34" charset="0"/>
              </a:rPr>
            </a:br>
            <a:br>
              <a:rPr lang="en-GB" sz="4000" dirty="0">
                <a:solidFill>
                  <a:schemeClr val="tx1"/>
                </a:solidFill>
                <a:effectLst/>
                <a:latin typeface="Trebuchet MS" pitchFamily="34" charset="0"/>
              </a:rPr>
            </a:br>
            <a:r>
              <a:rPr lang="en-GB" sz="4000" dirty="0">
                <a:solidFill>
                  <a:schemeClr val="tx1"/>
                </a:solidFill>
                <a:effectLst/>
                <a:latin typeface="Trebuchet MS" pitchFamily="34" charset="0"/>
              </a:rPr>
              <a:t>What strategies can you use to make a success of it?</a:t>
            </a:r>
            <a:br>
              <a:rPr lang="en-GB" sz="3200" dirty="0">
                <a:solidFill>
                  <a:schemeClr val="tx1"/>
                </a:solidFill>
                <a:effectLst/>
                <a:latin typeface="Trebuchet MS" pitchFamily="34" charset="0"/>
              </a:rPr>
            </a:br>
            <a:br>
              <a:rPr lang="en-GB" sz="3200" dirty="0">
                <a:solidFill>
                  <a:schemeClr val="tx1"/>
                </a:solidFill>
                <a:effectLst/>
                <a:latin typeface="Trebuchet MS" pitchFamily="34" charset="0"/>
              </a:rPr>
            </a:br>
            <a:endParaRPr lang="en-GB" sz="3200" cap="none" dirty="0">
              <a:solidFill>
                <a:schemeClr val="tx1"/>
              </a:solidFill>
              <a:effectLst/>
              <a:latin typeface="Trebuchet MS" pitchFamily="34" charset="0"/>
            </a:endParaRPr>
          </a:p>
        </p:txBody>
      </p:sp>
      <p:sp>
        <p:nvSpPr>
          <p:cNvPr id="3" name="Subtitle 2"/>
          <p:cNvSpPr>
            <a:spLocks noGrp="1"/>
          </p:cNvSpPr>
          <p:nvPr>
            <p:ph type="subTitle" idx="1"/>
          </p:nvPr>
        </p:nvSpPr>
        <p:spPr>
          <a:xfrm>
            <a:off x="2362200" y="6381327"/>
            <a:ext cx="6705600" cy="354509"/>
          </a:xfrm>
        </p:spPr>
        <p:txBody>
          <a:bodyPr>
            <a:normAutofit fontScale="77500" lnSpcReduction="20000"/>
          </a:bodyPr>
          <a:lstStyle/>
          <a:p>
            <a:pPr algn="r"/>
            <a:endParaRPr lang="en-GB" b="1" dirty="0"/>
          </a:p>
        </p:txBody>
      </p:sp>
    </p:spTree>
    <p:extLst>
      <p:ext uri="{BB962C8B-B14F-4D97-AF65-F5344CB8AC3E}">
        <p14:creationId xmlns:p14="http://schemas.microsoft.com/office/powerpoint/2010/main" val="40424774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9592" y="332656"/>
            <a:ext cx="8083624" cy="5760640"/>
          </a:xfrm>
        </p:spPr>
        <p:txBody>
          <a:bodyPr>
            <a:noAutofit/>
          </a:bodyPr>
          <a:lstStyle/>
          <a:p>
            <a:pPr algn="l"/>
            <a:br>
              <a:rPr lang="en-GB" sz="4000" cap="none" dirty="0">
                <a:latin typeface="Trebuchet MS" pitchFamily="34" charset="0"/>
              </a:rPr>
            </a:br>
            <a:br>
              <a:rPr lang="en-GB" sz="4000" cap="none" dirty="0">
                <a:latin typeface="Trebuchet MS" pitchFamily="34" charset="0"/>
              </a:rPr>
            </a:br>
            <a:br>
              <a:rPr lang="en-GB" sz="4000" cap="none" dirty="0">
                <a:latin typeface="Trebuchet MS" pitchFamily="34" charset="0"/>
              </a:rPr>
            </a:br>
            <a:br>
              <a:rPr lang="en-GB" sz="4000" cap="none" dirty="0">
                <a:latin typeface="Trebuchet MS" pitchFamily="34" charset="0"/>
              </a:rPr>
            </a:br>
            <a:br>
              <a:rPr lang="en-GB" sz="4000" cap="none" dirty="0">
                <a:latin typeface="Trebuchet MS" pitchFamily="34" charset="0"/>
              </a:rPr>
            </a:br>
            <a:br>
              <a:rPr lang="en-GB" sz="4000" cap="none" dirty="0">
                <a:latin typeface="Trebuchet MS" pitchFamily="34" charset="0"/>
              </a:rPr>
            </a:br>
            <a:br>
              <a:rPr lang="en-GB" sz="4000" cap="none" dirty="0">
                <a:latin typeface="Trebuchet MS" pitchFamily="34" charset="0"/>
              </a:rPr>
            </a:br>
            <a:br>
              <a:rPr lang="en-GB" sz="4000" cap="none" dirty="0">
                <a:latin typeface="Trebuchet MS" pitchFamily="34" charset="0"/>
              </a:rPr>
            </a:br>
            <a:br>
              <a:rPr lang="en-GB" sz="4000" cap="none" dirty="0">
                <a:latin typeface="Trebuchet MS" pitchFamily="34" charset="0"/>
              </a:rPr>
            </a:br>
            <a:br>
              <a:rPr lang="en-GB" sz="4000" cap="none" dirty="0">
                <a:latin typeface="Trebuchet MS" pitchFamily="34" charset="0"/>
              </a:rPr>
            </a:br>
            <a:br>
              <a:rPr lang="en-GB" sz="4000" cap="none" dirty="0">
                <a:latin typeface="Trebuchet MS" pitchFamily="34" charset="0"/>
              </a:rPr>
            </a:br>
            <a:br>
              <a:rPr lang="en-GB" sz="4000" cap="none" dirty="0">
                <a:latin typeface="Trebuchet MS" pitchFamily="34" charset="0"/>
              </a:rPr>
            </a:br>
            <a:br>
              <a:rPr lang="en-GB" sz="4000" cap="none" dirty="0">
                <a:latin typeface="Trebuchet MS" pitchFamily="34" charset="0"/>
              </a:rPr>
            </a:br>
            <a:br>
              <a:rPr lang="en-GB" sz="4000" cap="none" dirty="0">
                <a:latin typeface="Trebuchet MS" pitchFamily="34" charset="0"/>
              </a:rPr>
            </a:br>
            <a:r>
              <a:rPr lang="en-GB" sz="2400" dirty="0">
                <a:solidFill>
                  <a:schemeClr val="tx1"/>
                </a:solidFill>
                <a:effectLst/>
                <a:latin typeface="Trebuchet MS" pitchFamily="34" charset="0"/>
              </a:rPr>
              <a:t>THINK ABOUT THE FOLLOWING:</a:t>
            </a:r>
            <a:br>
              <a:rPr lang="en-GB" sz="2400" cap="none" dirty="0">
                <a:solidFill>
                  <a:schemeClr val="tx1"/>
                </a:solidFill>
                <a:effectLst/>
                <a:latin typeface="Trebuchet MS" pitchFamily="34" charset="0"/>
              </a:rPr>
            </a:br>
            <a:br>
              <a:rPr lang="en-GB" sz="4000" cap="none" dirty="0">
                <a:solidFill>
                  <a:schemeClr val="tx1"/>
                </a:solidFill>
                <a:effectLst/>
                <a:latin typeface="Trebuchet MS" pitchFamily="34" charset="0"/>
              </a:rPr>
            </a:br>
            <a:r>
              <a:rPr lang="en-GB" sz="2000" cap="none" dirty="0">
                <a:solidFill>
                  <a:schemeClr val="tx1"/>
                </a:solidFill>
                <a:effectLst/>
                <a:latin typeface="Trebuchet MS" pitchFamily="34" charset="0"/>
              </a:rPr>
              <a:t>1. Actively listening and learning</a:t>
            </a:r>
            <a:br>
              <a:rPr lang="en-GB" sz="2000" cap="none" dirty="0">
                <a:solidFill>
                  <a:schemeClr val="tx1"/>
                </a:solidFill>
                <a:effectLst/>
                <a:latin typeface="Trebuchet MS" pitchFamily="34" charset="0"/>
              </a:rPr>
            </a:br>
            <a:r>
              <a:rPr lang="en-GB" sz="2000" dirty="0">
                <a:solidFill>
                  <a:schemeClr val="tx1"/>
                </a:solidFill>
                <a:effectLst/>
                <a:latin typeface="Trebuchet MS" pitchFamily="34" charset="0"/>
              </a:rPr>
              <a:t>2. Making the most of the expertise of others and showing you value them</a:t>
            </a:r>
            <a:br>
              <a:rPr lang="en-GB" sz="2000" dirty="0">
                <a:solidFill>
                  <a:schemeClr val="tx1"/>
                </a:solidFill>
                <a:effectLst/>
                <a:latin typeface="Trebuchet MS" pitchFamily="34" charset="0"/>
              </a:rPr>
            </a:br>
            <a:r>
              <a:rPr lang="en-GB" sz="2000" dirty="0">
                <a:solidFill>
                  <a:schemeClr val="tx1"/>
                </a:solidFill>
                <a:effectLst/>
                <a:latin typeface="Trebuchet MS" pitchFamily="34" charset="0"/>
              </a:rPr>
              <a:t>3. Getting the right balance between ‘inheriting’ and ‘inhabiting’</a:t>
            </a:r>
            <a:br>
              <a:rPr lang="en-GB" sz="2000" dirty="0">
                <a:solidFill>
                  <a:schemeClr val="tx1"/>
                </a:solidFill>
                <a:effectLst/>
                <a:latin typeface="Trebuchet MS" pitchFamily="34" charset="0"/>
              </a:rPr>
            </a:br>
            <a:r>
              <a:rPr lang="en-GB" sz="2000" dirty="0">
                <a:solidFill>
                  <a:schemeClr val="tx1"/>
                </a:solidFill>
                <a:effectLst/>
                <a:latin typeface="Trebuchet MS" pitchFamily="34" charset="0"/>
              </a:rPr>
              <a:t>4. Using very well the ‘lead-in’ period between being appointed and formally assuming the role </a:t>
            </a:r>
            <a:br>
              <a:rPr lang="en-GB" sz="2000" dirty="0">
                <a:solidFill>
                  <a:schemeClr val="tx1"/>
                </a:solidFill>
                <a:effectLst/>
                <a:latin typeface="Trebuchet MS" pitchFamily="34" charset="0"/>
              </a:rPr>
            </a:br>
            <a:r>
              <a:rPr lang="en-GB" sz="2000" dirty="0">
                <a:solidFill>
                  <a:schemeClr val="tx1"/>
                </a:solidFill>
                <a:effectLst/>
                <a:latin typeface="Trebuchet MS" pitchFamily="34" charset="0"/>
              </a:rPr>
              <a:t>5. Not trying to reassure people by promising minimal change</a:t>
            </a:r>
            <a:br>
              <a:rPr lang="en-GB" sz="2000" dirty="0">
                <a:solidFill>
                  <a:schemeClr val="tx1"/>
                </a:solidFill>
                <a:effectLst/>
                <a:latin typeface="Trebuchet MS" pitchFamily="34" charset="0"/>
              </a:rPr>
            </a:br>
            <a:r>
              <a:rPr lang="en-GB" sz="2000" dirty="0">
                <a:solidFill>
                  <a:schemeClr val="tx1"/>
                </a:solidFill>
                <a:effectLst/>
                <a:latin typeface="Trebuchet MS" pitchFamily="34" charset="0"/>
              </a:rPr>
              <a:t>6. Working on getting the right pace of change – neither too rapid nor too slow</a:t>
            </a:r>
            <a:br>
              <a:rPr lang="en-GB" sz="2000" dirty="0">
                <a:solidFill>
                  <a:schemeClr val="tx1"/>
                </a:solidFill>
                <a:effectLst/>
                <a:latin typeface="Trebuchet MS" pitchFamily="34" charset="0"/>
              </a:rPr>
            </a:br>
            <a:r>
              <a:rPr lang="en-GB" sz="2000" dirty="0">
                <a:solidFill>
                  <a:schemeClr val="tx1"/>
                </a:solidFill>
                <a:effectLst/>
                <a:latin typeface="Trebuchet MS" pitchFamily="34" charset="0"/>
              </a:rPr>
              <a:t>7. Consultation without appearing to be indecisive/too ponderous</a:t>
            </a:r>
            <a:br>
              <a:rPr lang="en-GB" sz="2000" dirty="0">
                <a:solidFill>
                  <a:schemeClr val="tx1"/>
                </a:solidFill>
                <a:effectLst/>
                <a:latin typeface="Trebuchet MS" pitchFamily="34" charset="0"/>
              </a:rPr>
            </a:br>
            <a:r>
              <a:rPr lang="en-GB" sz="2000" dirty="0">
                <a:solidFill>
                  <a:schemeClr val="tx1"/>
                </a:solidFill>
                <a:effectLst/>
                <a:latin typeface="Trebuchet MS" pitchFamily="34" charset="0"/>
              </a:rPr>
              <a:t>8. Reflecting, actively learning from experience and adapting</a:t>
            </a:r>
            <a:br>
              <a:rPr lang="en-GB" sz="2000" dirty="0">
                <a:solidFill>
                  <a:schemeClr val="tx1"/>
                </a:solidFill>
                <a:effectLst/>
                <a:latin typeface="Trebuchet MS" pitchFamily="34" charset="0"/>
              </a:rPr>
            </a:br>
            <a:r>
              <a:rPr lang="en-GB" sz="2000" dirty="0">
                <a:solidFill>
                  <a:schemeClr val="tx1"/>
                </a:solidFill>
                <a:effectLst/>
                <a:latin typeface="Trebuchet MS" pitchFamily="34" charset="0"/>
              </a:rPr>
              <a:t>9. Not being too hard on yourself – expecting perfection</a:t>
            </a:r>
            <a:br>
              <a:rPr lang="en-GB" sz="2000" dirty="0">
                <a:solidFill>
                  <a:schemeClr val="tx1"/>
                </a:solidFill>
                <a:effectLst/>
                <a:latin typeface="Trebuchet MS" pitchFamily="34" charset="0"/>
              </a:rPr>
            </a:br>
            <a:r>
              <a:rPr lang="en-GB" sz="2000" dirty="0">
                <a:solidFill>
                  <a:schemeClr val="tx1"/>
                </a:solidFill>
                <a:effectLst/>
                <a:latin typeface="Trebuchet MS" pitchFamily="34" charset="0"/>
              </a:rPr>
              <a:t>10. Achieving a sustainable balance in your life and working to ensure those you lead also make this a priority</a:t>
            </a:r>
            <a:endParaRPr lang="en-GB" sz="2000" cap="none" dirty="0">
              <a:solidFill>
                <a:schemeClr val="tx1"/>
              </a:solidFill>
              <a:latin typeface="Trebuchet MS" pitchFamily="34" charset="0"/>
            </a:endParaRPr>
          </a:p>
        </p:txBody>
      </p:sp>
      <p:sp>
        <p:nvSpPr>
          <p:cNvPr id="4" name="Subtitle 3"/>
          <p:cNvSpPr>
            <a:spLocks noGrp="1"/>
          </p:cNvSpPr>
          <p:nvPr>
            <p:ph type="subTitle" idx="1"/>
          </p:nvPr>
        </p:nvSpPr>
        <p:spPr/>
        <p:txBody>
          <a:bodyPr/>
          <a:lstStyle/>
          <a:p>
            <a:endParaRPr lang="en-GB"/>
          </a:p>
        </p:txBody>
      </p:sp>
    </p:spTree>
    <p:extLst>
      <p:ext uri="{BB962C8B-B14F-4D97-AF65-F5344CB8AC3E}">
        <p14:creationId xmlns:p14="http://schemas.microsoft.com/office/powerpoint/2010/main" val="10180068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6798" y="404663"/>
            <a:ext cx="8659688" cy="5976664"/>
          </a:xfrm>
        </p:spPr>
        <p:txBody>
          <a:bodyPr>
            <a:noAutofit/>
          </a:bodyPr>
          <a:lstStyle/>
          <a:p>
            <a:pPr algn="l">
              <a:lnSpc>
                <a:spcPct val="90000"/>
              </a:lnSpc>
            </a:pPr>
            <a:br>
              <a:rPr lang="en-GB" sz="3600" cap="none" dirty="0">
                <a:latin typeface="Trebuchet MS" pitchFamily="34" charset="0"/>
              </a:rPr>
            </a:br>
            <a:br>
              <a:rPr lang="en-GB" sz="3600" cap="none" dirty="0">
                <a:latin typeface="Trebuchet MS" pitchFamily="34" charset="0"/>
              </a:rPr>
            </a:br>
            <a:br>
              <a:rPr lang="en-GB" sz="3600" cap="none" dirty="0">
                <a:latin typeface="Trebuchet MS" pitchFamily="34" charset="0"/>
              </a:rPr>
            </a:br>
            <a:br>
              <a:rPr lang="en-GB" sz="3600" cap="none" dirty="0">
                <a:latin typeface="Trebuchet MS" pitchFamily="34" charset="0"/>
              </a:rPr>
            </a:br>
            <a:br>
              <a:rPr lang="en-GB" sz="3600" cap="none" dirty="0">
                <a:latin typeface="Trebuchet MS" pitchFamily="34" charset="0"/>
              </a:rPr>
            </a:br>
            <a:br>
              <a:rPr lang="en-GB" sz="3600" cap="none" dirty="0">
                <a:latin typeface="Trebuchet MS" pitchFamily="34" charset="0"/>
              </a:rPr>
            </a:br>
            <a:br>
              <a:rPr lang="en-GB" sz="3600" cap="none" dirty="0">
                <a:latin typeface="Trebuchet MS" pitchFamily="34" charset="0"/>
              </a:rPr>
            </a:br>
            <a:br>
              <a:rPr lang="en-GB" sz="3600" dirty="0">
                <a:latin typeface="Trebuchet MS" pitchFamily="34" charset="0"/>
              </a:rPr>
            </a:br>
            <a:br>
              <a:rPr lang="en-GB" sz="2000" dirty="0">
                <a:latin typeface="Trebuchet MS" pitchFamily="34" charset="0"/>
              </a:rPr>
            </a:br>
            <a:r>
              <a:rPr lang="en-GB" sz="2000" dirty="0">
                <a:solidFill>
                  <a:schemeClr val="tx1"/>
                </a:solidFill>
                <a:effectLst/>
                <a:latin typeface="Trebuchet MS" pitchFamily="34" charset="0"/>
              </a:rPr>
              <a:t>Suggested further reading:</a:t>
            </a:r>
            <a:br>
              <a:rPr lang="en-GB" sz="2000" dirty="0">
                <a:solidFill>
                  <a:schemeClr val="tx1"/>
                </a:solidFill>
                <a:effectLst/>
                <a:latin typeface="Trebuchet MS" pitchFamily="34" charset="0"/>
              </a:rPr>
            </a:br>
            <a:br>
              <a:rPr lang="en-GB" sz="2000" dirty="0">
                <a:solidFill>
                  <a:schemeClr val="tx1"/>
                </a:solidFill>
                <a:effectLst/>
                <a:latin typeface="Trebuchet MS" pitchFamily="34" charset="0"/>
              </a:rPr>
            </a:br>
            <a:r>
              <a:rPr lang="en-GB" sz="2000" dirty="0">
                <a:solidFill>
                  <a:schemeClr val="tx1"/>
                </a:solidFill>
                <a:effectLst/>
                <a:latin typeface="Trebuchet MS" pitchFamily="34" charset="0"/>
              </a:rPr>
              <a:t>Tips for Middle Leaders, Innovate My School:</a:t>
            </a:r>
            <a:br>
              <a:rPr lang="en-GB" sz="2000" dirty="0">
                <a:solidFill>
                  <a:schemeClr val="tx1"/>
                </a:solidFill>
                <a:effectLst/>
                <a:latin typeface="Trebuchet MS" pitchFamily="34" charset="0"/>
              </a:rPr>
            </a:br>
            <a:r>
              <a:rPr lang="en-GB" sz="2000" u="sng" dirty="0">
                <a:solidFill>
                  <a:srgbClr val="FFC000"/>
                </a:solidFill>
                <a:effectLst/>
                <a:latin typeface="Trebuchet MS" pitchFamily="34" charset="0"/>
                <a:hlinkClick r:id="rId2"/>
              </a:rPr>
              <a:t>http://www.innovatemyschool.com/industry-expert-articles/item/1231-why-middle-leadership?.html</a:t>
            </a:r>
            <a:br>
              <a:rPr lang="en-GB" sz="2000" u="sng" dirty="0">
                <a:solidFill>
                  <a:srgbClr val="FFC000"/>
                </a:solidFill>
                <a:effectLst/>
                <a:latin typeface="Trebuchet MS" pitchFamily="34" charset="0"/>
              </a:rPr>
            </a:br>
            <a:br>
              <a:rPr lang="en-GB" sz="2000" u="sng" dirty="0">
                <a:solidFill>
                  <a:srgbClr val="FFC000"/>
                </a:solidFill>
                <a:effectLst/>
                <a:latin typeface="Trebuchet MS" pitchFamily="34" charset="0"/>
              </a:rPr>
            </a:br>
            <a:r>
              <a:rPr lang="en-GB" sz="2000" dirty="0">
                <a:solidFill>
                  <a:srgbClr val="002060"/>
                </a:solidFill>
                <a:effectLst/>
                <a:latin typeface="Trebuchet MS" pitchFamily="34" charset="0"/>
              </a:rPr>
              <a:t>The squeezed middle: 10 tips for Heads of Department, Jane </a:t>
            </a:r>
            <a:r>
              <a:rPr lang="en-GB" sz="2000" dirty="0" err="1">
                <a:solidFill>
                  <a:srgbClr val="002060"/>
                </a:solidFill>
                <a:effectLst/>
                <a:latin typeface="Trebuchet MS" pitchFamily="34" charset="0"/>
              </a:rPr>
              <a:t>Basnett</a:t>
            </a:r>
            <a:r>
              <a:rPr lang="en-GB" sz="2000" dirty="0">
                <a:solidFill>
                  <a:srgbClr val="002060"/>
                </a:solidFill>
                <a:effectLst/>
                <a:latin typeface="Trebuchet MS" pitchFamily="34" charset="0"/>
              </a:rPr>
              <a:t> (@</a:t>
            </a:r>
            <a:r>
              <a:rPr lang="en-GB" sz="2000" dirty="0" err="1">
                <a:solidFill>
                  <a:srgbClr val="002060"/>
                </a:solidFill>
                <a:effectLst/>
                <a:latin typeface="Trebuchet MS" pitchFamily="34" charset="0"/>
              </a:rPr>
              <a:t>basnettj</a:t>
            </a:r>
            <a:r>
              <a:rPr lang="en-GB" sz="2000" dirty="0">
                <a:solidFill>
                  <a:srgbClr val="002060"/>
                </a:solidFill>
                <a:effectLst/>
                <a:latin typeface="Trebuchet MS" pitchFamily="34" charset="0"/>
              </a:rPr>
              <a:t>), Innovate My School:</a:t>
            </a:r>
            <a:br>
              <a:rPr lang="en-GB" sz="2000" u="sng" dirty="0">
                <a:solidFill>
                  <a:srgbClr val="FFC000"/>
                </a:solidFill>
                <a:effectLst/>
                <a:latin typeface="Trebuchet MS" pitchFamily="34" charset="0"/>
              </a:rPr>
            </a:br>
            <a:r>
              <a:rPr lang="en-GB" sz="2000" u="sng" dirty="0">
                <a:solidFill>
                  <a:srgbClr val="FFC000"/>
                </a:solidFill>
                <a:effectLst/>
                <a:latin typeface="Trebuchet MS" pitchFamily="34" charset="0"/>
              </a:rPr>
              <a:t>http://www.innovatemyschool.com/industry-expert-articles/item/1323-the-squeezed-middle-10-tips-for-heads-of-department.html</a:t>
            </a:r>
            <a:br>
              <a:rPr lang="en-GB" sz="2000" dirty="0">
                <a:solidFill>
                  <a:schemeClr val="tx1"/>
                </a:solidFill>
                <a:effectLst/>
                <a:latin typeface="Trebuchet MS" pitchFamily="34" charset="0"/>
              </a:rPr>
            </a:br>
            <a:br>
              <a:rPr lang="en-GB" sz="2000" dirty="0">
                <a:solidFill>
                  <a:schemeClr val="tx1"/>
                </a:solidFill>
                <a:effectLst/>
                <a:latin typeface="Trebuchet MS" pitchFamily="34" charset="0"/>
              </a:rPr>
            </a:br>
            <a:r>
              <a:rPr lang="en-GB" sz="2000" dirty="0">
                <a:solidFill>
                  <a:schemeClr val="tx1"/>
                </a:solidFill>
                <a:effectLst/>
                <a:latin typeface="Trebuchet MS" pitchFamily="34" charset="0"/>
              </a:rPr>
              <a:t>Why be a head of department? John Dexter (@</a:t>
            </a:r>
            <a:r>
              <a:rPr lang="en-GB" sz="2000" dirty="0" err="1">
                <a:solidFill>
                  <a:schemeClr val="tx1"/>
                </a:solidFill>
                <a:effectLst/>
                <a:latin typeface="Trebuchet MS" pitchFamily="34" charset="0"/>
              </a:rPr>
              <a:t>MrJDexter</a:t>
            </a:r>
            <a:r>
              <a:rPr lang="en-GB" sz="2000" dirty="0">
                <a:solidFill>
                  <a:schemeClr val="tx1"/>
                </a:solidFill>
                <a:effectLst/>
                <a:latin typeface="Trebuchet MS" pitchFamily="34" charset="0"/>
              </a:rPr>
              <a:t>):</a:t>
            </a:r>
            <a:br>
              <a:rPr lang="en-GB" sz="2000" dirty="0">
                <a:solidFill>
                  <a:schemeClr val="tx1"/>
                </a:solidFill>
                <a:effectLst/>
                <a:latin typeface="Trebuchet MS" pitchFamily="34" charset="0"/>
              </a:rPr>
            </a:br>
            <a:r>
              <a:rPr lang="en-GB" sz="2000" u="sng" dirty="0">
                <a:solidFill>
                  <a:srgbClr val="FFC000"/>
                </a:solidFill>
                <a:effectLst/>
                <a:latin typeface="Trebuchet MS" pitchFamily="34" charset="0"/>
              </a:rPr>
              <a:t>http://mrjdexter.com/2014/10/03/8yba-head-of-department/</a:t>
            </a:r>
            <a:br>
              <a:rPr lang="en-GB" sz="2000" dirty="0">
                <a:solidFill>
                  <a:schemeClr val="tx1"/>
                </a:solidFill>
                <a:effectLst/>
                <a:latin typeface="Trebuchet MS" pitchFamily="34" charset="0"/>
              </a:rPr>
            </a:br>
            <a:br>
              <a:rPr lang="en-GB" sz="2000" dirty="0">
                <a:solidFill>
                  <a:schemeClr val="tx1"/>
                </a:solidFill>
                <a:effectLst/>
                <a:latin typeface="Trebuchet MS" pitchFamily="34" charset="0"/>
              </a:rPr>
            </a:br>
            <a:r>
              <a:rPr lang="en-GB" sz="2000" dirty="0">
                <a:solidFill>
                  <a:schemeClr val="tx1"/>
                </a:solidFill>
                <a:effectLst/>
                <a:latin typeface="Trebuchet MS" pitchFamily="34" charset="0"/>
              </a:rPr>
              <a:t>Moving from middle to senior leadership, Mark Anderson (@</a:t>
            </a:r>
            <a:r>
              <a:rPr lang="en-GB" sz="2000" dirty="0" err="1">
                <a:solidFill>
                  <a:schemeClr val="tx1"/>
                </a:solidFill>
                <a:effectLst/>
                <a:latin typeface="Trebuchet MS" pitchFamily="34" charset="0"/>
              </a:rPr>
              <a:t>ICTevangelist</a:t>
            </a:r>
            <a:r>
              <a:rPr lang="en-GB" sz="2000" dirty="0">
                <a:solidFill>
                  <a:schemeClr val="tx1"/>
                </a:solidFill>
                <a:effectLst/>
                <a:latin typeface="Trebuchet MS" pitchFamily="34" charset="0"/>
              </a:rPr>
              <a:t>):</a:t>
            </a:r>
            <a:br>
              <a:rPr lang="en-GB" sz="2000" dirty="0">
                <a:solidFill>
                  <a:schemeClr val="tx1"/>
                </a:solidFill>
                <a:effectLst/>
                <a:latin typeface="Trebuchet MS" pitchFamily="34" charset="0"/>
              </a:rPr>
            </a:br>
            <a:r>
              <a:rPr lang="en-GB" sz="2000" u="sng" dirty="0">
                <a:solidFill>
                  <a:srgbClr val="FFC000"/>
                </a:solidFill>
                <a:effectLst/>
                <a:latin typeface="Trebuchet MS" pitchFamily="34" charset="0"/>
              </a:rPr>
              <a:t>http://ictevangelist.com/moving-middle-tlt13-session-wasnt/</a:t>
            </a:r>
            <a:br>
              <a:rPr lang="en-GB" sz="2000" dirty="0">
                <a:solidFill>
                  <a:schemeClr val="tx1"/>
                </a:solidFill>
                <a:effectLst/>
                <a:latin typeface="Trebuchet MS" pitchFamily="34" charset="0"/>
              </a:rPr>
            </a:br>
            <a:br>
              <a:rPr lang="en-GB" sz="2000" dirty="0">
                <a:solidFill>
                  <a:schemeClr val="tx1"/>
                </a:solidFill>
                <a:effectLst/>
                <a:latin typeface="Trebuchet MS" pitchFamily="34" charset="0"/>
              </a:rPr>
            </a:br>
            <a:r>
              <a:rPr lang="en-GB" sz="2000" dirty="0">
                <a:solidFill>
                  <a:schemeClr val="tx1"/>
                </a:solidFill>
                <a:effectLst/>
                <a:latin typeface="Trebuchet MS" pitchFamily="34" charset="0"/>
              </a:rPr>
              <a:t>Advice for new senior leaders, Stephen Tierney (@</a:t>
            </a:r>
            <a:r>
              <a:rPr lang="en-GB" sz="2000" dirty="0" err="1">
                <a:solidFill>
                  <a:schemeClr val="tx1"/>
                </a:solidFill>
                <a:effectLst/>
                <a:latin typeface="Trebuchet MS" pitchFamily="34" charset="0"/>
              </a:rPr>
              <a:t>LeadingLearner</a:t>
            </a:r>
            <a:r>
              <a:rPr lang="en-GB" sz="2000" dirty="0">
                <a:solidFill>
                  <a:schemeClr val="tx1"/>
                </a:solidFill>
                <a:effectLst/>
                <a:latin typeface="Trebuchet MS" pitchFamily="34" charset="0"/>
              </a:rPr>
              <a:t>):</a:t>
            </a:r>
            <a:br>
              <a:rPr lang="en-GB" sz="2000" dirty="0">
                <a:solidFill>
                  <a:schemeClr val="tx1"/>
                </a:solidFill>
                <a:effectLst/>
                <a:latin typeface="Trebuchet MS" pitchFamily="34" charset="0"/>
              </a:rPr>
            </a:br>
            <a:r>
              <a:rPr lang="en-GB" sz="2000" u="sng" dirty="0">
                <a:solidFill>
                  <a:srgbClr val="FFC000"/>
                </a:solidFill>
                <a:effectLst/>
                <a:latin typeface="Trebuchet MS" pitchFamily="34" charset="0"/>
              </a:rPr>
              <a:t>http://leadinglearner.me/2013/05/19/advice-to-new-senior-leaders/</a:t>
            </a:r>
            <a:endParaRPr lang="en-GB" sz="2000" b="0" cap="none" dirty="0">
              <a:solidFill>
                <a:schemeClr val="tx1"/>
              </a:solidFill>
              <a:effectLst/>
              <a:latin typeface="Trebuchet MS" pitchFamily="34" charset="0"/>
            </a:endParaRPr>
          </a:p>
        </p:txBody>
      </p:sp>
      <p:sp>
        <p:nvSpPr>
          <p:cNvPr id="4" name="Subtitle 3"/>
          <p:cNvSpPr>
            <a:spLocks noGrp="1"/>
          </p:cNvSpPr>
          <p:nvPr>
            <p:ph type="subTitle" idx="1"/>
          </p:nvPr>
        </p:nvSpPr>
        <p:spPr/>
        <p:txBody>
          <a:bodyPr/>
          <a:lstStyle/>
          <a:p>
            <a:endParaRPr lang="en-GB"/>
          </a:p>
        </p:txBody>
      </p:sp>
    </p:spTree>
    <p:extLst>
      <p:ext uri="{BB962C8B-B14F-4D97-AF65-F5344CB8AC3E}">
        <p14:creationId xmlns:p14="http://schemas.microsoft.com/office/powerpoint/2010/main" val="35842394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332656"/>
            <a:ext cx="8659688" cy="5976664"/>
          </a:xfrm>
        </p:spPr>
        <p:txBody>
          <a:bodyPr>
            <a:noAutofit/>
          </a:bodyPr>
          <a:lstStyle/>
          <a:p>
            <a:pPr algn="l">
              <a:lnSpc>
                <a:spcPct val="90000"/>
              </a:lnSpc>
            </a:pPr>
            <a:br>
              <a:rPr lang="en-GB" sz="3600" cap="none" dirty="0">
                <a:latin typeface="Trebuchet MS" pitchFamily="34" charset="0"/>
              </a:rPr>
            </a:br>
            <a:br>
              <a:rPr lang="en-GB" sz="3600" cap="none" dirty="0">
                <a:latin typeface="Trebuchet MS" pitchFamily="34" charset="0"/>
              </a:rPr>
            </a:br>
            <a:br>
              <a:rPr lang="en-GB" sz="3600" cap="none" dirty="0">
                <a:latin typeface="Trebuchet MS" pitchFamily="34" charset="0"/>
              </a:rPr>
            </a:br>
            <a:br>
              <a:rPr lang="en-GB" sz="3600" cap="none" dirty="0">
                <a:latin typeface="Trebuchet MS" pitchFamily="34" charset="0"/>
              </a:rPr>
            </a:br>
            <a:br>
              <a:rPr lang="en-GB" sz="3600" cap="none" dirty="0">
                <a:latin typeface="Trebuchet MS" pitchFamily="34" charset="0"/>
              </a:rPr>
            </a:br>
            <a:br>
              <a:rPr lang="en-GB" sz="3600" cap="none" dirty="0">
                <a:latin typeface="Trebuchet MS" pitchFamily="34" charset="0"/>
              </a:rPr>
            </a:br>
            <a:br>
              <a:rPr lang="en-GB" sz="3600" cap="none" dirty="0">
                <a:latin typeface="Trebuchet MS" pitchFamily="34" charset="0"/>
              </a:rPr>
            </a:br>
            <a:br>
              <a:rPr lang="en-GB" sz="3600" dirty="0">
                <a:latin typeface="Trebuchet MS" pitchFamily="34" charset="0"/>
              </a:rPr>
            </a:br>
            <a:br>
              <a:rPr lang="en-GB" sz="2000" dirty="0">
                <a:latin typeface="Trebuchet MS" pitchFamily="34" charset="0"/>
              </a:rPr>
            </a:br>
            <a:r>
              <a:rPr lang="en-GB" sz="2000" dirty="0">
                <a:solidFill>
                  <a:schemeClr val="tx1"/>
                </a:solidFill>
                <a:effectLst/>
                <a:latin typeface="Trebuchet MS" pitchFamily="34" charset="0"/>
              </a:rPr>
              <a:t>Suggested further reading:</a:t>
            </a:r>
            <a:br>
              <a:rPr lang="en-GB" sz="2000" dirty="0">
                <a:solidFill>
                  <a:schemeClr val="tx1"/>
                </a:solidFill>
                <a:effectLst/>
                <a:latin typeface="Trebuchet MS" pitchFamily="34" charset="0"/>
              </a:rPr>
            </a:br>
            <a:br>
              <a:rPr lang="en-GB" sz="2000" dirty="0">
                <a:solidFill>
                  <a:schemeClr val="tx1"/>
                </a:solidFill>
                <a:effectLst/>
                <a:latin typeface="Trebuchet MS" pitchFamily="34" charset="0"/>
              </a:rPr>
            </a:br>
            <a:r>
              <a:rPr lang="en-GB" sz="2000" dirty="0">
                <a:solidFill>
                  <a:schemeClr val="tx1"/>
                </a:solidFill>
                <a:effectLst/>
                <a:latin typeface="Trebuchet MS" pitchFamily="34" charset="0"/>
              </a:rPr>
              <a:t>Contemplating headship, Kev Bartle (@</a:t>
            </a:r>
            <a:r>
              <a:rPr lang="en-GB" sz="2000" dirty="0" err="1">
                <a:solidFill>
                  <a:schemeClr val="tx1"/>
                </a:solidFill>
                <a:effectLst/>
                <a:latin typeface="Trebuchet MS" pitchFamily="34" charset="0"/>
              </a:rPr>
              <a:t>kevbartle</a:t>
            </a:r>
            <a:r>
              <a:rPr lang="en-GB" sz="2000" dirty="0">
                <a:solidFill>
                  <a:schemeClr val="tx1"/>
                </a:solidFill>
                <a:effectLst/>
                <a:latin typeface="Trebuchet MS" pitchFamily="34" charset="0"/>
              </a:rPr>
              <a:t>):</a:t>
            </a:r>
            <a:br>
              <a:rPr lang="en-GB" sz="2000" u="sng" dirty="0">
                <a:solidFill>
                  <a:srgbClr val="FFC000"/>
                </a:solidFill>
                <a:effectLst/>
                <a:latin typeface="Trebuchet MS" pitchFamily="34" charset="0"/>
              </a:rPr>
            </a:br>
            <a:r>
              <a:rPr lang="en-GB" sz="2000" u="sng" dirty="0">
                <a:solidFill>
                  <a:srgbClr val="FFC000"/>
                </a:solidFill>
                <a:effectLst/>
                <a:latin typeface="Trebuchet MS" pitchFamily="34" charset="0"/>
              </a:rPr>
              <a:t>https://dailygenius.wordpress.com/2013/09/01/contemplating-headship/</a:t>
            </a:r>
            <a:br>
              <a:rPr lang="en-GB" sz="2000" dirty="0">
                <a:solidFill>
                  <a:schemeClr val="tx1"/>
                </a:solidFill>
                <a:effectLst/>
                <a:latin typeface="Trebuchet MS" pitchFamily="34" charset="0"/>
              </a:rPr>
            </a:br>
            <a:br>
              <a:rPr lang="en-GB" sz="2000" dirty="0">
                <a:solidFill>
                  <a:schemeClr val="tx1"/>
                </a:solidFill>
                <a:effectLst/>
                <a:latin typeface="Trebuchet MS" pitchFamily="34" charset="0"/>
              </a:rPr>
            </a:br>
            <a:r>
              <a:rPr lang="en-GB" sz="2000" dirty="0">
                <a:solidFill>
                  <a:schemeClr val="tx1"/>
                </a:solidFill>
                <a:effectLst/>
                <a:latin typeface="Trebuchet MS" pitchFamily="34" charset="0"/>
              </a:rPr>
              <a:t>Moving from senior leadership to headship, Innovate My School:</a:t>
            </a:r>
            <a:br>
              <a:rPr lang="en-GB" sz="2000" dirty="0">
                <a:solidFill>
                  <a:schemeClr val="tx1"/>
                </a:solidFill>
                <a:effectLst/>
                <a:latin typeface="Trebuchet MS" pitchFamily="34" charset="0"/>
              </a:rPr>
            </a:br>
            <a:r>
              <a:rPr lang="en-GB" sz="2000" dirty="0">
                <a:effectLst/>
                <a:latin typeface="Trebuchet MS" pitchFamily="34" charset="0"/>
                <a:hlinkClick r:id="rId2"/>
              </a:rPr>
              <a:t>http://www.innovatemyschool.com/industry-expert-articles/item/1425-moving-from-senior-leadership-to-headship.html</a:t>
            </a:r>
            <a:br>
              <a:rPr lang="en-GB" sz="2000" dirty="0">
                <a:effectLst/>
                <a:latin typeface="Trebuchet MS" pitchFamily="34" charset="0"/>
              </a:rPr>
            </a:br>
            <a:br>
              <a:rPr lang="en-GB" sz="2000" dirty="0">
                <a:effectLst/>
                <a:latin typeface="Trebuchet MS" pitchFamily="34" charset="0"/>
              </a:rPr>
            </a:br>
            <a:r>
              <a:rPr lang="en-GB" sz="2000" dirty="0">
                <a:solidFill>
                  <a:srgbClr val="002060"/>
                </a:solidFill>
                <a:effectLst/>
                <a:latin typeface="Trebuchet MS" pitchFamily="34" charset="0"/>
              </a:rPr>
              <a:t>The prospect of headship, Chris </a:t>
            </a:r>
            <a:r>
              <a:rPr lang="en-GB" sz="2000" dirty="0" err="1">
                <a:solidFill>
                  <a:srgbClr val="002060"/>
                </a:solidFill>
                <a:effectLst/>
                <a:latin typeface="Trebuchet MS" pitchFamily="34" charset="0"/>
              </a:rPr>
              <a:t>Hildrew</a:t>
            </a:r>
            <a:r>
              <a:rPr lang="en-GB" sz="2000" dirty="0">
                <a:solidFill>
                  <a:srgbClr val="002060"/>
                </a:solidFill>
                <a:effectLst/>
                <a:latin typeface="Trebuchet MS" pitchFamily="34" charset="0"/>
              </a:rPr>
              <a:t> (@</a:t>
            </a:r>
            <a:r>
              <a:rPr lang="en-GB" sz="2000" dirty="0" err="1">
                <a:solidFill>
                  <a:srgbClr val="002060"/>
                </a:solidFill>
                <a:effectLst/>
                <a:latin typeface="Trebuchet MS" pitchFamily="34" charset="0"/>
              </a:rPr>
              <a:t>chrishildrew</a:t>
            </a:r>
            <a:r>
              <a:rPr lang="en-GB" sz="2000" dirty="0">
                <a:solidFill>
                  <a:srgbClr val="002060"/>
                </a:solidFill>
                <a:effectLst/>
                <a:latin typeface="Trebuchet MS" pitchFamily="34" charset="0"/>
              </a:rPr>
              <a:t>):</a:t>
            </a:r>
            <a:br>
              <a:rPr lang="en-GB" sz="2000" dirty="0">
                <a:effectLst/>
                <a:latin typeface="Trebuchet MS" pitchFamily="34" charset="0"/>
              </a:rPr>
            </a:br>
            <a:r>
              <a:rPr lang="en-GB" sz="2000" u="sng" dirty="0">
                <a:solidFill>
                  <a:srgbClr val="FFC000"/>
                </a:solidFill>
                <a:effectLst/>
                <a:latin typeface="Trebuchet MS" pitchFamily="34" charset="0"/>
              </a:rPr>
              <a:t>https://chrishildrew.wordpress.com/2015/07/12/the-prospect-of-headship/</a:t>
            </a:r>
            <a:br>
              <a:rPr lang="en-GB" sz="2000" dirty="0">
                <a:effectLst/>
                <a:latin typeface="Trebuchet MS" pitchFamily="34" charset="0"/>
              </a:rPr>
            </a:br>
            <a:br>
              <a:rPr lang="en-GB" sz="2000" dirty="0">
                <a:effectLst/>
                <a:latin typeface="Trebuchet MS" pitchFamily="34" charset="0"/>
              </a:rPr>
            </a:br>
            <a:r>
              <a:rPr lang="en-GB" sz="2000" dirty="0">
                <a:solidFill>
                  <a:schemeClr val="tx1"/>
                </a:solidFill>
                <a:effectLst/>
                <a:latin typeface="Trebuchet MS" pitchFamily="34" charset="0"/>
              </a:rPr>
              <a:t>Climbing the last rung of the ladder, TES:</a:t>
            </a:r>
            <a:br>
              <a:rPr lang="en-GB" sz="2000" dirty="0">
                <a:solidFill>
                  <a:schemeClr val="tx1"/>
                </a:solidFill>
                <a:effectLst/>
                <a:latin typeface="Trebuchet MS" pitchFamily="34" charset="0"/>
              </a:rPr>
            </a:br>
            <a:r>
              <a:rPr lang="en-GB" sz="2000" dirty="0">
                <a:effectLst/>
                <a:latin typeface="Trebuchet MS" pitchFamily="34" charset="0"/>
                <a:hlinkClick r:id="rId3"/>
              </a:rPr>
              <a:t>https://www.tes.co.uk/article.aspx?storycode=11007558</a:t>
            </a:r>
            <a:br>
              <a:rPr lang="en-GB" sz="2000" dirty="0">
                <a:effectLst/>
                <a:latin typeface="Trebuchet MS" pitchFamily="34" charset="0"/>
              </a:rPr>
            </a:br>
            <a:br>
              <a:rPr lang="en-GB" sz="2000" dirty="0">
                <a:effectLst/>
                <a:latin typeface="Trebuchet MS" pitchFamily="34" charset="0"/>
              </a:rPr>
            </a:br>
            <a:r>
              <a:rPr lang="en-GB" sz="2000" dirty="0">
                <a:solidFill>
                  <a:schemeClr val="tx1"/>
                </a:solidFill>
                <a:effectLst/>
                <a:latin typeface="Trebuchet MS" pitchFamily="34" charset="0"/>
              </a:rPr>
              <a:t>The 7 things top leaders do, Mary Myatt (@</a:t>
            </a:r>
            <a:r>
              <a:rPr lang="en-GB" sz="2000" dirty="0" err="1">
                <a:solidFill>
                  <a:schemeClr val="tx1"/>
                </a:solidFill>
                <a:effectLst/>
                <a:latin typeface="Trebuchet MS" pitchFamily="34" charset="0"/>
              </a:rPr>
              <a:t>MaryMyatt</a:t>
            </a:r>
            <a:r>
              <a:rPr lang="en-GB" sz="2000" dirty="0">
                <a:solidFill>
                  <a:schemeClr val="tx1"/>
                </a:solidFill>
                <a:effectLst/>
                <a:latin typeface="Trebuchet MS" pitchFamily="34" charset="0"/>
              </a:rPr>
              <a:t>):</a:t>
            </a:r>
            <a:br>
              <a:rPr lang="en-GB" sz="2000" dirty="0">
                <a:solidFill>
                  <a:schemeClr val="tx1"/>
                </a:solidFill>
                <a:effectLst/>
                <a:latin typeface="Trebuchet MS" pitchFamily="34" charset="0"/>
              </a:rPr>
            </a:br>
            <a:r>
              <a:rPr lang="en-GB" sz="2000" u="sng" dirty="0">
                <a:solidFill>
                  <a:srgbClr val="FFC000"/>
                </a:solidFill>
                <a:effectLst/>
                <a:latin typeface="Trebuchet MS" pitchFamily="34" charset="0"/>
              </a:rPr>
              <a:t>http://teachertoolkit.me/2014/04/18/the-7-things-top-leaders-do-by-marymyatt/</a:t>
            </a:r>
            <a:endParaRPr lang="en-GB" sz="2000" b="0" cap="none" dirty="0">
              <a:solidFill>
                <a:schemeClr val="tx1"/>
              </a:solidFill>
              <a:effectLst/>
              <a:latin typeface="Trebuchet MS" pitchFamily="34" charset="0"/>
            </a:endParaRPr>
          </a:p>
        </p:txBody>
      </p:sp>
      <p:sp>
        <p:nvSpPr>
          <p:cNvPr id="4" name="Subtitle 3"/>
          <p:cNvSpPr>
            <a:spLocks noGrp="1"/>
          </p:cNvSpPr>
          <p:nvPr>
            <p:ph type="subTitle" idx="1"/>
          </p:nvPr>
        </p:nvSpPr>
        <p:spPr/>
        <p:txBody>
          <a:bodyPr/>
          <a:lstStyle/>
          <a:p>
            <a:endParaRPr lang="en-GB"/>
          </a:p>
        </p:txBody>
      </p:sp>
    </p:spTree>
    <p:extLst>
      <p:ext uri="{BB962C8B-B14F-4D97-AF65-F5344CB8AC3E}">
        <p14:creationId xmlns:p14="http://schemas.microsoft.com/office/powerpoint/2010/main" val="4291963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361666"/>
            <a:ext cx="8659688" cy="5904656"/>
          </a:xfrm>
        </p:spPr>
        <p:txBody>
          <a:bodyPr>
            <a:normAutofit fontScale="90000"/>
          </a:bodyPr>
          <a:lstStyle/>
          <a:p>
            <a:pPr algn="l"/>
            <a:br>
              <a:rPr lang="en-GB" sz="2700" cap="none" dirty="0">
                <a:latin typeface="Trebuchet MS" pitchFamily="34" charset="0"/>
              </a:rPr>
            </a:br>
            <a:br>
              <a:rPr lang="en-GB" sz="2700" cap="none" dirty="0">
                <a:latin typeface="Trebuchet MS" pitchFamily="34" charset="0"/>
              </a:rPr>
            </a:br>
            <a:br>
              <a:rPr lang="en-GB" sz="2700" cap="none" dirty="0">
                <a:latin typeface="Trebuchet MS" pitchFamily="34" charset="0"/>
              </a:rPr>
            </a:br>
            <a:br>
              <a:rPr lang="en-GB" sz="2700" cap="none" dirty="0">
                <a:latin typeface="Trebuchet MS" pitchFamily="34" charset="0"/>
              </a:rPr>
            </a:br>
            <a:br>
              <a:rPr lang="en-GB" sz="2700" cap="none" dirty="0">
                <a:latin typeface="Trebuchet MS" pitchFamily="34" charset="0"/>
              </a:rPr>
            </a:br>
            <a:br>
              <a:rPr lang="en-GB" sz="4400" cap="none" dirty="0">
                <a:solidFill>
                  <a:schemeClr val="tx1"/>
                </a:solidFill>
                <a:effectLst/>
                <a:latin typeface="Trebuchet MS" pitchFamily="34" charset="0"/>
              </a:rPr>
            </a:br>
            <a:r>
              <a:rPr lang="en-GB" sz="4400" cap="none" dirty="0">
                <a:solidFill>
                  <a:schemeClr val="tx1"/>
                </a:solidFill>
                <a:effectLst/>
                <a:latin typeface="Trebuchet MS" pitchFamily="34" charset="0"/>
              </a:rPr>
              <a:t>Think about spheres of influence</a:t>
            </a:r>
            <a:br>
              <a:rPr lang="en-GB" sz="4400" cap="none" dirty="0">
                <a:solidFill>
                  <a:schemeClr val="tx1"/>
                </a:solidFill>
                <a:effectLst/>
                <a:latin typeface="Trebuchet MS" pitchFamily="34" charset="0"/>
              </a:rPr>
            </a:br>
            <a:br>
              <a:rPr lang="en-GB" sz="4400" dirty="0">
                <a:solidFill>
                  <a:schemeClr val="tx1"/>
                </a:solidFill>
                <a:effectLst/>
                <a:latin typeface="Trebuchet MS" pitchFamily="34" charset="0"/>
              </a:rPr>
            </a:br>
            <a:br>
              <a:rPr lang="en-GB" sz="4400" dirty="0">
                <a:solidFill>
                  <a:schemeClr val="tx1"/>
                </a:solidFill>
                <a:effectLst/>
                <a:latin typeface="Trebuchet MS" pitchFamily="34" charset="0"/>
              </a:rPr>
            </a:br>
            <a:br>
              <a:rPr lang="en-GB" sz="4400" dirty="0">
                <a:solidFill>
                  <a:schemeClr val="tx1"/>
                </a:solidFill>
                <a:effectLst/>
                <a:latin typeface="Trebuchet MS" pitchFamily="34" charset="0"/>
              </a:rPr>
            </a:br>
            <a:endParaRPr lang="en-GB" sz="4900" cap="none" dirty="0">
              <a:solidFill>
                <a:schemeClr val="tx1"/>
              </a:solidFill>
              <a:effectLst/>
              <a:latin typeface="Trebuchet MS" pitchFamily="34" charset="0"/>
            </a:endParaRPr>
          </a:p>
        </p:txBody>
      </p:sp>
      <p:sp>
        <p:nvSpPr>
          <p:cNvPr id="3" name="Subtitle 2"/>
          <p:cNvSpPr>
            <a:spLocks noGrp="1"/>
          </p:cNvSpPr>
          <p:nvPr>
            <p:ph type="subTitle" idx="1"/>
          </p:nvPr>
        </p:nvSpPr>
        <p:spPr>
          <a:xfrm>
            <a:off x="2277616" y="6266322"/>
            <a:ext cx="6705600" cy="354509"/>
          </a:xfrm>
        </p:spPr>
        <p:txBody>
          <a:bodyPr>
            <a:normAutofit fontScale="77500" lnSpcReduction="20000"/>
          </a:bodyPr>
          <a:lstStyle/>
          <a:p>
            <a:pPr algn="r"/>
            <a:endParaRPr lang="en-GB" dirty="0"/>
          </a:p>
        </p:txBody>
      </p:sp>
    </p:spTree>
    <p:extLst>
      <p:ext uri="{BB962C8B-B14F-4D97-AF65-F5344CB8AC3E}">
        <p14:creationId xmlns:p14="http://schemas.microsoft.com/office/powerpoint/2010/main" val="22059291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332656"/>
            <a:ext cx="8659688" cy="5472608"/>
          </a:xfrm>
        </p:spPr>
        <p:txBody>
          <a:bodyPr>
            <a:normAutofit fontScale="90000"/>
          </a:bodyPr>
          <a:lstStyle/>
          <a:p>
            <a:pPr algn="ctr"/>
            <a:br>
              <a:rPr lang="en-GB" sz="2000" cap="none" dirty="0">
                <a:solidFill>
                  <a:schemeClr val="tx1"/>
                </a:solidFill>
                <a:effectLst/>
                <a:latin typeface="Trebuchet MS" pitchFamily="34" charset="0"/>
              </a:rPr>
            </a:br>
            <a:br>
              <a:rPr lang="en-GB" sz="2000" dirty="0">
                <a:solidFill>
                  <a:schemeClr val="tx1"/>
                </a:solidFill>
                <a:effectLst/>
                <a:latin typeface="Trebuchet MS" pitchFamily="34" charset="0"/>
              </a:rPr>
            </a:br>
            <a:br>
              <a:rPr lang="en-GB" sz="2000" dirty="0">
                <a:solidFill>
                  <a:schemeClr val="tx1"/>
                </a:solidFill>
                <a:effectLst/>
                <a:latin typeface="Trebuchet MS" pitchFamily="34" charset="0"/>
              </a:rPr>
            </a:br>
            <a:br>
              <a:rPr lang="en-GB" sz="2000" dirty="0">
                <a:solidFill>
                  <a:schemeClr val="tx1"/>
                </a:solidFill>
                <a:effectLst/>
                <a:latin typeface="Trebuchet MS" pitchFamily="34" charset="0"/>
              </a:rPr>
            </a:br>
            <a:br>
              <a:rPr lang="en-GB" sz="2000" dirty="0">
                <a:solidFill>
                  <a:schemeClr val="tx1"/>
                </a:solidFill>
                <a:effectLst/>
                <a:latin typeface="Trebuchet MS" pitchFamily="34" charset="0"/>
              </a:rPr>
            </a:br>
            <a:r>
              <a:rPr lang="en-GB" sz="2000" cap="none" dirty="0">
                <a:solidFill>
                  <a:schemeClr val="tx1"/>
                </a:solidFill>
                <a:effectLst/>
                <a:latin typeface="Trebuchet MS" pitchFamily="34" charset="0"/>
              </a:rPr>
              <a:t>Photographs – thanks to</a:t>
            </a:r>
            <a:r>
              <a:rPr lang="en-GB" sz="2000" dirty="0">
                <a:solidFill>
                  <a:schemeClr val="tx1"/>
                </a:solidFill>
                <a:effectLst/>
                <a:latin typeface="Trebuchet MS" pitchFamily="34" charset="0"/>
              </a:rPr>
              <a:t>:</a:t>
            </a:r>
            <a:br>
              <a:rPr lang="en-GB" sz="2000" dirty="0">
                <a:solidFill>
                  <a:schemeClr val="tx1"/>
                </a:solidFill>
                <a:effectLst/>
                <a:latin typeface="Trebuchet MS" pitchFamily="34" charset="0"/>
              </a:rPr>
            </a:br>
            <a:br>
              <a:rPr lang="en-GB" sz="2000" dirty="0">
                <a:solidFill>
                  <a:schemeClr val="tx1"/>
                </a:solidFill>
                <a:effectLst/>
                <a:latin typeface="Trebuchet MS" pitchFamily="34" charset="0"/>
              </a:rPr>
            </a:br>
            <a:r>
              <a:rPr lang="en-GB" sz="2000" dirty="0">
                <a:solidFill>
                  <a:schemeClr val="tx1"/>
                </a:solidFill>
                <a:effectLst/>
                <a:latin typeface="Trebuchet MS" pitchFamily="34" charset="0"/>
              </a:rPr>
              <a:t>http://vi.sualize.us/</a:t>
            </a:r>
            <a:br>
              <a:rPr lang="en-GB" sz="2000" cap="none" dirty="0">
                <a:solidFill>
                  <a:schemeClr val="tx1"/>
                </a:solidFill>
                <a:effectLst/>
                <a:latin typeface="Trebuchet MS" pitchFamily="34" charset="0"/>
              </a:rPr>
            </a:br>
            <a:r>
              <a:rPr lang="en-GB" sz="2000" cap="none" dirty="0">
                <a:solidFill>
                  <a:schemeClr val="tx1"/>
                </a:solidFill>
                <a:effectLst/>
                <a:latin typeface="Trebuchet MS" pitchFamily="34" charset="0"/>
              </a:rPr>
              <a:t>Nick </a:t>
            </a:r>
            <a:r>
              <a:rPr lang="en-GB" sz="2000" dirty="0">
                <a:solidFill>
                  <a:schemeClr val="tx1"/>
                </a:solidFill>
                <a:effectLst/>
                <a:latin typeface="Trebuchet MS" pitchFamily="34" charset="0"/>
              </a:rPr>
              <a:t>Shell</a:t>
            </a:r>
            <a:br>
              <a:rPr lang="en-GB" sz="2000" dirty="0">
                <a:solidFill>
                  <a:schemeClr val="tx1"/>
                </a:solidFill>
                <a:effectLst/>
                <a:latin typeface="Trebuchet MS" pitchFamily="34" charset="0"/>
              </a:rPr>
            </a:br>
            <a:r>
              <a:rPr lang="en-GB" sz="2000" dirty="0">
                <a:solidFill>
                  <a:schemeClr val="tx1"/>
                </a:solidFill>
                <a:effectLst/>
                <a:latin typeface="Trebuchet MS" pitchFamily="34" charset="0"/>
              </a:rPr>
              <a:t>http://www.livescience.com/</a:t>
            </a:r>
            <a:br>
              <a:rPr lang="en-GB" sz="2000" dirty="0">
                <a:solidFill>
                  <a:schemeClr val="tx1"/>
                </a:solidFill>
                <a:effectLst/>
                <a:latin typeface="Trebuchet MS" pitchFamily="34" charset="0"/>
              </a:rPr>
            </a:br>
            <a:r>
              <a:rPr lang="en-GB" sz="2000" dirty="0">
                <a:solidFill>
                  <a:schemeClr val="tx1"/>
                </a:solidFill>
                <a:effectLst/>
                <a:latin typeface="Trebuchet MS" pitchFamily="34" charset="0"/>
              </a:rPr>
              <a:t>https://uk.pinterest.com/chabasco/</a:t>
            </a:r>
            <a:br>
              <a:rPr lang="en-GB" sz="2000" dirty="0">
                <a:solidFill>
                  <a:schemeClr val="tx1"/>
                </a:solidFill>
                <a:effectLst/>
                <a:latin typeface="Trebuchet MS" pitchFamily="34" charset="0"/>
              </a:rPr>
            </a:br>
            <a:r>
              <a:rPr lang="en-GB" sz="2000" dirty="0">
                <a:solidFill>
                  <a:schemeClr val="tx1"/>
                </a:solidFill>
                <a:effectLst/>
                <a:latin typeface="Trebuchet MS" pitchFamily="34" charset="0"/>
              </a:rPr>
              <a:t>https://otvet.mail/ru/</a:t>
            </a:r>
            <a:br>
              <a:rPr lang="en-GB" sz="2000" cap="none" dirty="0">
                <a:solidFill>
                  <a:schemeClr val="tx1"/>
                </a:solidFill>
                <a:effectLst/>
                <a:latin typeface="Trebuchet MS" pitchFamily="34" charset="0"/>
              </a:rPr>
            </a:br>
            <a:r>
              <a:rPr lang="en-GB" sz="2000" cap="none" dirty="0" err="1">
                <a:solidFill>
                  <a:schemeClr val="tx1"/>
                </a:solidFill>
                <a:effectLst/>
                <a:latin typeface="Trebuchet MS" pitchFamily="34" charset="0"/>
              </a:rPr>
              <a:t>Donibane</a:t>
            </a:r>
            <a:r>
              <a:rPr lang="en-GB" sz="2000" cap="none" dirty="0">
                <a:solidFill>
                  <a:schemeClr val="tx1"/>
                </a:solidFill>
                <a:effectLst/>
                <a:latin typeface="Trebuchet MS" pitchFamily="34" charset="0"/>
              </a:rPr>
              <a:t> </a:t>
            </a:r>
            <a:r>
              <a:rPr lang="en-GB" sz="2000" cap="none" dirty="0" err="1">
                <a:solidFill>
                  <a:schemeClr val="tx1"/>
                </a:solidFill>
                <a:effectLst/>
                <a:latin typeface="Trebuchet MS" pitchFamily="34" charset="0"/>
              </a:rPr>
              <a:t>Sanjuan</a:t>
            </a:r>
            <a:br>
              <a:rPr lang="en-GB" sz="2000" cap="none" dirty="0">
                <a:solidFill>
                  <a:schemeClr val="tx1"/>
                </a:solidFill>
                <a:effectLst/>
                <a:latin typeface="Trebuchet MS" pitchFamily="34" charset="0"/>
              </a:rPr>
            </a:br>
            <a:r>
              <a:rPr lang="en-GB" sz="2000" cap="none" dirty="0">
                <a:solidFill>
                  <a:schemeClr val="tx1"/>
                </a:solidFill>
                <a:effectLst/>
                <a:latin typeface="Trebuchet MS" pitchFamily="34" charset="0"/>
              </a:rPr>
              <a:t>Margaret Shark</a:t>
            </a:r>
            <a:br>
              <a:rPr lang="en-GB" sz="2000" cap="none" dirty="0">
                <a:solidFill>
                  <a:schemeClr val="tx1"/>
                </a:solidFill>
                <a:effectLst/>
                <a:latin typeface="Trebuchet MS" pitchFamily="34" charset="0"/>
              </a:rPr>
            </a:br>
            <a:r>
              <a:rPr lang="en-GB" sz="2000" cap="none" dirty="0">
                <a:solidFill>
                  <a:schemeClr val="tx1"/>
                </a:solidFill>
                <a:effectLst/>
                <a:latin typeface="Trebuchet MS" pitchFamily="34" charset="0"/>
              </a:rPr>
              <a:t>Pixdaus.com</a:t>
            </a:r>
            <a:br>
              <a:rPr lang="en-GB" sz="2000" cap="none" dirty="0">
                <a:solidFill>
                  <a:schemeClr val="tx1"/>
                </a:solidFill>
                <a:effectLst/>
                <a:latin typeface="Trebuchet MS" pitchFamily="34" charset="0"/>
              </a:rPr>
            </a:br>
            <a:r>
              <a:rPr lang="en-GB" sz="2000" dirty="0">
                <a:solidFill>
                  <a:schemeClr val="tx1"/>
                </a:solidFill>
                <a:effectLst/>
                <a:latin typeface="Trebuchet MS" pitchFamily="34" charset="0"/>
              </a:rPr>
              <a:t>Amazing and Unbelievable Photos</a:t>
            </a:r>
            <a:br>
              <a:rPr lang="en-GB" sz="2000" cap="none" dirty="0">
                <a:solidFill>
                  <a:schemeClr val="tx1"/>
                </a:solidFill>
                <a:effectLst/>
                <a:latin typeface="Trebuchet MS" pitchFamily="34" charset="0"/>
              </a:rPr>
            </a:br>
            <a:r>
              <a:rPr lang="en-GB" sz="2000" cap="none" dirty="0" err="1">
                <a:solidFill>
                  <a:schemeClr val="tx1"/>
                </a:solidFill>
                <a:effectLst/>
                <a:latin typeface="Trebuchet MS" pitchFamily="34" charset="0"/>
              </a:rPr>
              <a:t>Reinfreid</a:t>
            </a:r>
            <a:r>
              <a:rPr lang="en-GB" sz="2000" cap="none" dirty="0">
                <a:solidFill>
                  <a:schemeClr val="tx1"/>
                </a:solidFill>
                <a:effectLst/>
                <a:latin typeface="Trebuchet MS" pitchFamily="34" charset="0"/>
              </a:rPr>
              <a:t> </a:t>
            </a:r>
            <a:r>
              <a:rPr lang="en-GB" sz="2000" cap="none" dirty="0" err="1">
                <a:solidFill>
                  <a:schemeClr val="tx1"/>
                </a:solidFill>
                <a:effectLst/>
                <a:latin typeface="Trebuchet MS" pitchFamily="34" charset="0"/>
              </a:rPr>
              <a:t>Marass</a:t>
            </a:r>
            <a:br>
              <a:rPr lang="en-GB" sz="2000" cap="none" dirty="0">
                <a:effectLst/>
                <a:latin typeface="Trebuchet MS" pitchFamily="34" charset="0"/>
              </a:rPr>
            </a:br>
            <a:r>
              <a:rPr lang="en-GB" sz="2000" cap="none" dirty="0">
                <a:effectLst/>
                <a:latin typeface="Trebuchet MS" pitchFamily="34" charset="0"/>
                <a:hlinkClick r:id="rId2"/>
              </a:rPr>
              <a:t>www.bhmpics.com</a:t>
            </a:r>
            <a:br>
              <a:rPr lang="en-GB" sz="2000" cap="none" dirty="0">
                <a:effectLst/>
                <a:latin typeface="Trebuchet MS" pitchFamily="34" charset="0"/>
              </a:rPr>
            </a:br>
            <a:br>
              <a:rPr lang="en-GB" sz="2800" dirty="0"/>
            </a:br>
            <a:endParaRPr lang="en-GB" sz="3200" cap="none" dirty="0">
              <a:latin typeface="Trebuchet MS" pitchFamily="34" charset="0"/>
            </a:endParaRPr>
          </a:p>
        </p:txBody>
      </p:sp>
      <p:sp>
        <p:nvSpPr>
          <p:cNvPr id="3" name="Subtitle 2"/>
          <p:cNvSpPr>
            <a:spLocks noGrp="1"/>
          </p:cNvSpPr>
          <p:nvPr>
            <p:ph type="subTitle" idx="1"/>
          </p:nvPr>
        </p:nvSpPr>
        <p:spPr>
          <a:xfrm>
            <a:off x="2362200" y="6381327"/>
            <a:ext cx="6705600" cy="354509"/>
          </a:xfrm>
        </p:spPr>
        <p:txBody>
          <a:bodyPr>
            <a:normAutofit fontScale="77500" lnSpcReduction="20000"/>
          </a:bodyPr>
          <a:lstStyle/>
          <a:p>
            <a:pPr algn="r"/>
            <a:endParaRPr lang="en-GB" b="1" dirty="0"/>
          </a:p>
          <a:p>
            <a:pPr algn="r"/>
            <a:endParaRPr lang="en-GB" dirty="0"/>
          </a:p>
        </p:txBody>
      </p:sp>
    </p:spTree>
    <p:extLst>
      <p:ext uri="{BB962C8B-B14F-4D97-AF65-F5344CB8AC3E}">
        <p14:creationId xmlns:p14="http://schemas.microsoft.com/office/powerpoint/2010/main" val="23513998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9632" y="332656"/>
            <a:ext cx="7723584" cy="5472608"/>
          </a:xfrm>
        </p:spPr>
        <p:txBody>
          <a:bodyPr>
            <a:noAutofit/>
          </a:bodyPr>
          <a:lstStyle/>
          <a:p>
            <a:pPr algn="l"/>
            <a:br>
              <a:rPr lang="en-GB" sz="4000" cap="none" dirty="0">
                <a:latin typeface="Trebuchet MS" pitchFamily="34" charset="0"/>
              </a:rPr>
            </a:br>
            <a:br>
              <a:rPr lang="en-GB" sz="4000" cap="none" dirty="0">
                <a:latin typeface="Trebuchet MS" pitchFamily="34" charset="0"/>
              </a:rPr>
            </a:br>
            <a:br>
              <a:rPr lang="en-GB" sz="4000" cap="none" dirty="0">
                <a:latin typeface="Trebuchet MS" pitchFamily="34" charset="0"/>
              </a:rPr>
            </a:br>
            <a:r>
              <a:rPr lang="en-GB" sz="4000" cap="none" dirty="0">
                <a:solidFill>
                  <a:schemeClr val="tx1"/>
                </a:solidFill>
                <a:latin typeface="Trebuchet MS" pitchFamily="34" charset="0"/>
                <a:hlinkClick r:id="rId2"/>
              </a:rPr>
              <a:t>jillberry102@hotmail.co.uk</a:t>
            </a:r>
            <a:br>
              <a:rPr lang="en-GB" sz="4000" cap="none" dirty="0">
                <a:solidFill>
                  <a:schemeClr val="tx1"/>
                </a:solidFill>
                <a:latin typeface="Trebuchet MS" pitchFamily="34" charset="0"/>
              </a:rPr>
            </a:br>
            <a:br>
              <a:rPr lang="en-GB" sz="4000" cap="none" dirty="0">
                <a:solidFill>
                  <a:schemeClr val="tx1"/>
                </a:solidFill>
                <a:latin typeface="Trebuchet MS" pitchFamily="34" charset="0"/>
              </a:rPr>
            </a:br>
            <a:r>
              <a:rPr lang="en-GB" sz="4000" cap="none" dirty="0">
                <a:solidFill>
                  <a:schemeClr val="tx1"/>
                </a:solidFill>
                <a:latin typeface="Trebuchet MS" pitchFamily="34" charset="0"/>
              </a:rPr>
              <a:t>@jillberry102</a:t>
            </a:r>
            <a:br>
              <a:rPr lang="en-GB" sz="2400" cap="none" dirty="0">
                <a:latin typeface="Trebuchet MS" pitchFamily="34" charset="0"/>
              </a:rPr>
            </a:br>
            <a:br>
              <a:rPr lang="en-GB" sz="2400" cap="none" dirty="0">
                <a:latin typeface="Trebuchet MS" pitchFamily="34" charset="0"/>
              </a:rPr>
            </a:br>
            <a:br>
              <a:rPr lang="en-GB" sz="2400" cap="none" dirty="0">
                <a:latin typeface="Trebuchet MS" pitchFamily="34" charset="0"/>
              </a:rPr>
            </a:br>
            <a:endParaRPr lang="en-GB" sz="2400" cap="none" dirty="0">
              <a:latin typeface="Trebuchet MS" pitchFamily="34" charset="0"/>
            </a:endParaRPr>
          </a:p>
        </p:txBody>
      </p:sp>
      <p:sp>
        <p:nvSpPr>
          <p:cNvPr id="3" name="Subtitle 2"/>
          <p:cNvSpPr>
            <a:spLocks noGrp="1"/>
          </p:cNvSpPr>
          <p:nvPr>
            <p:ph type="subTitle" idx="1"/>
          </p:nvPr>
        </p:nvSpPr>
        <p:spPr>
          <a:xfrm>
            <a:off x="2362200" y="6381327"/>
            <a:ext cx="6705600" cy="354509"/>
          </a:xfrm>
        </p:spPr>
        <p:txBody>
          <a:bodyPr>
            <a:normAutofit fontScale="77500" lnSpcReduction="20000"/>
          </a:bodyPr>
          <a:lstStyle/>
          <a:p>
            <a:pPr algn="r"/>
            <a:endParaRPr lang="en-GB" b="1" dirty="0"/>
          </a:p>
        </p:txBody>
      </p:sp>
    </p:spTree>
    <p:extLst>
      <p:ext uri="{BB962C8B-B14F-4D97-AF65-F5344CB8AC3E}">
        <p14:creationId xmlns:p14="http://schemas.microsoft.com/office/powerpoint/2010/main" val="1168261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361666"/>
            <a:ext cx="8659688" cy="5904656"/>
          </a:xfrm>
        </p:spPr>
        <p:txBody>
          <a:bodyPr>
            <a:normAutofit fontScale="90000"/>
          </a:bodyPr>
          <a:lstStyle/>
          <a:p>
            <a:pPr algn="l"/>
            <a:br>
              <a:rPr lang="en-GB" sz="2700" cap="none" dirty="0">
                <a:latin typeface="Trebuchet MS" pitchFamily="34" charset="0"/>
              </a:rPr>
            </a:br>
            <a:br>
              <a:rPr lang="en-GB" sz="2700" cap="none" dirty="0">
                <a:latin typeface="Trebuchet MS" pitchFamily="34" charset="0"/>
              </a:rPr>
            </a:br>
            <a:br>
              <a:rPr lang="en-GB" sz="2700" cap="none" dirty="0">
                <a:latin typeface="Trebuchet MS" pitchFamily="34" charset="0"/>
              </a:rPr>
            </a:br>
            <a:br>
              <a:rPr lang="en-GB" sz="2700" cap="none" dirty="0">
                <a:latin typeface="Trebuchet MS" pitchFamily="34" charset="0"/>
              </a:rPr>
            </a:br>
            <a:br>
              <a:rPr lang="en-GB" sz="2700" cap="none" dirty="0">
                <a:latin typeface="Trebuchet MS" pitchFamily="34" charset="0"/>
              </a:rPr>
            </a:br>
            <a:br>
              <a:rPr lang="en-GB" sz="4400" cap="none" dirty="0">
                <a:solidFill>
                  <a:schemeClr val="tx1"/>
                </a:solidFill>
                <a:effectLst/>
                <a:latin typeface="Trebuchet MS" pitchFamily="34" charset="0"/>
              </a:rPr>
            </a:br>
            <a:r>
              <a:rPr lang="en-GB" sz="6000" cap="none" dirty="0">
                <a:solidFill>
                  <a:schemeClr val="tx1"/>
                </a:solidFill>
                <a:effectLst/>
                <a:latin typeface="Trebuchet MS" pitchFamily="34" charset="0"/>
              </a:rPr>
              <a:t>What is your current sphere of influence?</a:t>
            </a:r>
            <a:br>
              <a:rPr lang="en-GB" sz="6000" cap="none" dirty="0">
                <a:solidFill>
                  <a:schemeClr val="tx1"/>
                </a:solidFill>
                <a:effectLst/>
                <a:latin typeface="Trebuchet MS" pitchFamily="34" charset="0"/>
              </a:rPr>
            </a:br>
            <a:br>
              <a:rPr lang="en-GB" sz="6000" dirty="0">
                <a:solidFill>
                  <a:schemeClr val="tx1"/>
                </a:solidFill>
                <a:effectLst/>
                <a:latin typeface="Trebuchet MS" pitchFamily="34" charset="0"/>
              </a:rPr>
            </a:br>
            <a:r>
              <a:rPr lang="en-GB" sz="6000" dirty="0">
                <a:solidFill>
                  <a:schemeClr val="tx1"/>
                </a:solidFill>
                <a:effectLst/>
                <a:latin typeface="Trebuchet MS" pitchFamily="34" charset="0"/>
              </a:rPr>
              <a:t>Do you have aspirations to expand it?</a:t>
            </a:r>
            <a:br>
              <a:rPr lang="en-GB" sz="4400" dirty="0">
                <a:solidFill>
                  <a:schemeClr val="tx1"/>
                </a:solidFill>
                <a:effectLst/>
                <a:latin typeface="Trebuchet MS" pitchFamily="34" charset="0"/>
              </a:rPr>
            </a:br>
            <a:endParaRPr lang="en-GB" sz="4400" cap="none" dirty="0">
              <a:solidFill>
                <a:schemeClr val="tx1"/>
              </a:solidFill>
              <a:effectLst/>
              <a:latin typeface="Trebuchet MS" pitchFamily="34" charset="0"/>
            </a:endParaRPr>
          </a:p>
        </p:txBody>
      </p:sp>
      <p:sp>
        <p:nvSpPr>
          <p:cNvPr id="3" name="Subtitle 2"/>
          <p:cNvSpPr>
            <a:spLocks noGrp="1"/>
          </p:cNvSpPr>
          <p:nvPr>
            <p:ph type="subTitle" idx="1"/>
          </p:nvPr>
        </p:nvSpPr>
        <p:spPr>
          <a:xfrm>
            <a:off x="2277616" y="6266322"/>
            <a:ext cx="6705600" cy="354509"/>
          </a:xfrm>
        </p:spPr>
        <p:txBody>
          <a:bodyPr>
            <a:normAutofit fontScale="77500" lnSpcReduction="20000"/>
          </a:bodyPr>
          <a:lstStyle/>
          <a:p>
            <a:pPr algn="r"/>
            <a:endParaRPr lang="en-GB" dirty="0"/>
          </a:p>
        </p:txBody>
      </p:sp>
    </p:spTree>
    <p:extLst>
      <p:ext uri="{BB962C8B-B14F-4D97-AF65-F5344CB8AC3E}">
        <p14:creationId xmlns:p14="http://schemas.microsoft.com/office/powerpoint/2010/main" val="37262374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descr="7659843-md.jpg"/>
          <p:cNvPicPr>
            <a:picLocks noGrp="1" noChangeAspect="1"/>
          </p:cNvPicPr>
          <p:nvPr>
            <p:ph idx="1"/>
          </p:nvPr>
        </p:nvPicPr>
        <p:blipFill>
          <a:blip r:embed="rId2" cstate="print"/>
          <a:stretch>
            <a:fillRect/>
          </a:stretch>
        </p:blipFill>
        <p:spPr>
          <a:xfrm>
            <a:off x="0" y="-99392"/>
            <a:ext cx="9144000" cy="6324601"/>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332656"/>
            <a:ext cx="8659688" cy="5472608"/>
          </a:xfrm>
        </p:spPr>
        <p:txBody>
          <a:bodyPr>
            <a:normAutofit/>
          </a:bodyPr>
          <a:lstStyle/>
          <a:p>
            <a:endParaRPr lang="en-GB" sz="3200" cap="none" dirty="0">
              <a:latin typeface="Trebuchet MS" pitchFamily="34" charset="0"/>
            </a:endParaRPr>
          </a:p>
        </p:txBody>
      </p:sp>
      <p:sp>
        <p:nvSpPr>
          <p:cNvPr id="3" name="Subtitle 2"/>
          <p:cNvSpPr>
            <a:spLocks noGrp="1"/>
          </p:cNvSpPr>
          <p:nvPr>
            <p:ph type="subTitle" idx="1"/>
          </p:nvPr>
        </p:nvSpPr>
        <p:spPr>
          <a:xfrm>
            <a:off x="2362200" y="6381327"/>
            <a:ext cx="6705600" cy="354509"/>
          </a:xfrm>
        </p:spPr>
        <p:txBody>
          <a:bodyPr>
            <a:normAutofit fontScale="77500" lnSpcReduction="20000"/>
          </a:bodyPr>
          <a:lstStyle/>
          <a:p>
            <a:pPr algn="r"/>
            <a:endParaRPr lang="en-GB" b="1" dirty="0"/>
          </a:p>
        </p:txBody>
      </p:sp>
      <p:pic>
        <p:nvPicPr>
          <p:cNvPr id="4" name="Picture 3" descr="photos-79.jpg"/>
          <p:cNvPicPr>
            <a:picLocks noChangeAspect="1"/>
          </p:cNvPicPr>
          <p:nvPr/>
        </p:nvPicPr>
        <p:blipFill>
          <a:blip r:embed="rId2" cstate="print"/>
          <a:stretch>
            <a:fillRect/>
          </a:stretch>
        </p:blipFill>
        <p:spPr>
          <a:xfrm>
            <a:off x="4716" y="0"/>
            <a:ext cx="9139284" cy="6309320"/>
          </a:xfrm>
          <a:prstGeom prst="rect">
            <a:avLst/>
          </a:prstGeom>
        </p:spPr>
      </p:pic>
    </p:spTree>
    <p:extLst>
      <p:ext uri="{BB962C8B-B14F-4D97-AF65-F5344CB8AC3E}">
        <p14:creationId xmlns:p14="http://schemas.microsoft.com/office/powerpoint/2010/main" val="10582195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descr="5610169-md.jpg"/>
          <p:cNvPicPr>
            <a:picLocks noGrp="1" noChangeAspect="1"/>
          </p:cNvPicPr>
          <p:nvPr>
            <p:ph idx="1"/>
          </p:nvPr>
        </p:nvPicPr>
        <p:blipFill>
          <a:blip r:embed="rId2" cstate="print"/>
          <a:stretch>
            <a:fillRect/>
          </a:stretch>
        </p:blipFill>
        <p:spPr>
          <a:xfrm>
            <a:off x="0" y="-27383"/>
            <a:ext cx="9144000" cy="6351984"/>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descr="amazing-roller-coaster-picture.jpg"/>
          <p:cNvPicPr>
            <a:picLocks noGrp="1" noChangeAspect="1"/>
          </p:cNvPicPr>
          <p:nvPr>
            <p:ph idx="1"/>
          </p:nvPr>
        </p:nvPicPr>
        <p:blipFill>
          <a:blip r:embed="rId2" cstate="print"/>
          <a:stretch>
            <a:fillRect/>
          </a:stretch>
        </p:blipFill>
        <p:spPr>
          <a:xfrm>
            <a:off x="0" y="1"/>
            <a:ext cx="9143999" cy="6324600"/>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descr="604603-lg.jpg"/>
          <p:cNvPicPr>
            <a:picLocks noGrp="1" noChangeAspect="1"/>
          </p:cNvPicPr>
          <p:nvPr>
            <p:ph idx="1"/>
          </p:nvPr>
        </p:nvPicPr>
        <p:blipFill>
          <a:blip r:embed="rId2" cstate="print"/>
          <a:stretch>
            <a:fillRect/>
          </a:stretch>
        </p:blipFill>
        <p:spPr>
          <a:xfrm>
            <a:off x="-108520" y="0"/>
            <a:ext cx="9252520" cy="6381328"/>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332656"/>
            <a:ext cx="8659688" cy="5472608"/>
          </a:xfrm>
        </p:spPr>
        <p:txBody>
          <a:bodyPr>
            <a:normAutofit/>
          </a:bodyPr>
          <a:lstStyle/>
          <a:p>
            <a:br>
              <a:rPr lang="en-GB" sz="3200" cap="none" dirty="0">
                <a:latin typeface="Trebuchet MS" pitchFamily="34" charset="0"/>
              </a:rPr>
            </a:br>
            <a:endParaRPr lang="en-GB" sz="3200" cap="none" dirty="0">
              <a:latin typeface="Trebuchet MS" pitchFamily="34" charset="0"/>
            </a:endParaRPr>
          </a:p>
        </p:txBody>
      </p:sp>
      <p:sp>
        <p:nvSpPr>
          <p:cNvPr id="3" name="Subtitle 2"/>
          <p:cNvSpPr>
            <a:spLocks noGrp="1"/>
          </p:cNvSpPr>
          <p:nvPr>
            <p:ph type="subTitle" idx="1"/>
          </p:nvPr>
        </p:nvSpPr>
        <p:spPr>
          <a:xfrm>
            <a:off x="2362200" y="6381327"/>
            <a:ext cx="6705600" cy="354509"/>
          </a:xfrm>
        </p:spPr>
        <p:txBody>
          <a:bodyPr>
            <a:normAutofit fontScale="77500" lnSpcReduction="20000"/>
          </a:bodyPr>
          <a:lstStyle/>
          <a:p>
            <a:pPr algn="r"/>
            <a:endParaRPr lang="en-GB" b="1" dirty="0"/>
          </a:p>
          <a:p>
            <a:pPr algn="r"/>
            <a:endParaRPr lang="en-GB" dirty="0"/>
          </a:p>
        </p:txBody>
      </p:sp>
      <p:pic>
        <p:nvPicPr>
          <p:cNvPr id="4" name="Picture 3" descr="5911048-md.jpg"/>
          <p:cNvPicPr>
            <a:picLocks noChangeAspect="1"/>
          </p:cNvPicPr>
          <p:nvPr/>
        </p:nvPicPr>
        <p:blipFill>
          <a:blip r:embed="rId2" cstate="print"/>
          <a:stretch>
            <a:fillRect/>
          </a:stretch>
        </p:blipFill>
        <p:spPr>
          <a:xfrm>
            <a:off x="0" y="0"/>
            <a:ext cx="9144000" cy="5949280"/>
          </a:xfrm>
          <a:prstGeom prst="rect">
            <a:avLst/>
          </a:prstGeom>
        </p:spPr>
      </p:pic>
    </p:spTree>
    <p:extLst>
      <p:ext uri="{BB962C8B-B14F-4D97-AF65-F5344CB8AC3E}">
        <p14:creationId xmlns:p14="http://schemas.microsoft.com/office/powerpoint/2010/main" val="7585680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1567</TotalTime>
  <Words>26</Words>
  <Application>Microsoft Office PowerPoint</Application>
  <PresentationFormat>On-screen Show (4:3)</PresentationFormat>
  <Paragraphs>14</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Calibri</vt:lpstr>
      <vt:lpstr>Constantia</vt:lpstr>
      <vt:lpstr>Trebuchet MS</vt:lpstr>
      <vt:lpstr>Wingdings 2</vt:lpstr>
      <vt:lpstr>Flow</vt:lpstr>
      <vt:lpstr>#TeachMeet London  23rd March 2016  Jill Berry  @jillberry102  Leadership transitions and how to make the most of them</vt:lpstr>
      <vt:lpstr>      Think about spheres of influence    </vt:lpstr>
      <vt:lpstr>      What is your current sphere of influence?  Do you have aspirations to expand it? </vt:lpstr>
      <vt:lpstr>PowerPoint Presentation</vt:lpstr>
      <vt:lpstr>PowerPoint Presentation</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Moving from one role to another:  What makes it tough?  Different challenges of internal and external promotion, NB  </vt:lpstr>
      <vt:lpstr>Moving from one role to another:  What strategies can you use to make a success of it?  </vt:lpstr>
      <vt:lpstr>              THINK ABOUT THE FOLLOWING:  1. Actively listening and learning 2. Making the most of the expertise of others and showing you value them 3. Getting the right balance between ‘inheriting’ and ‘inhabiting’ 4. Using very well the ‘lead-in’ period between being appointed and formally assuming the role  5. Not trying to reassure people by promising minimal change 6. Working on getting the right pace of change – neither too rapid nor too slow 7. Consultation without appearing to be indecisive/too ponderous 8. Reflecting, actively learning from experience and adapting 9. Not being too hard on yourself – expecting perfection 10. Achieving a sustainable balance in your life and working to ensure those you lead also make this a priority</vt:lpstr>
      <vt:lpstr>         Suggested further reading:  Tips for Middle Leaders, Innovate My School: http://www.innovatemyschool.com/industry-expert-articles/item/1231-why-middle-leadership?.html  The squeezed middle: 10 tips for Heads of Department, Jane Basnett (@basnettj), Innovate My School: http://www.innovatemyschool.com/industry-expert-articles/item/1323-the-squeezed-middle-10-tips-for-heads-of-department.html  Why be a head of department? John Dexter (@MrJDexter): http://mrjdexter.com/2014/10/03/8yba-head-of-department/  Moving from middle to senior leadership, Mark Anderson (@ICTevangelist): http://ictevangelist.com/moving-middle-tlt13-session-wasnt/  Advice for new senior leaders, Stephen Tierney (@LeadingLearner): http://leadinglearner.me/2013/05/19/advice-to-new-senior-leaders/</vt:lpstr>
      <vt:lpstr>         Suggested further reading:  Contemplating headship, Kev Bartle (@kevbartle): https://dailygenius.wordpress.com/2013/09/01/contemplating-headship/  Moving from senior leadership to headship, Innovate My School: http://www.innovatemyschool.com/industry-expert-articles/item/1425-moving-from-senior-leadership-to-headship.html  The prospect of headship, Chris Hildrew (@chrishildrew): https://chrishildrew.wordpress.com/2015/07/12/the-prospect-of-headship/  Climbing the last rung of the ladder, TES: https://www.tes.co.uk/article.aspx?storycode=11007558  The 7 things top leaders do, Mary Myatt (@MaryMyatt): http://teachertoolkit.me/2014/04/18/the-7-things-top-leaders-do-by-marymyatt/</vt:lpstr>
      <vt:lpstr>     Photographs – thanks to:  http://vi.sualize.us/ Nick Shell http://www.livescience.com/ https://uk.pinterest.com/chabasco/ https://otvet.mail/ru/ Donibane Sanjuan Margaret Shark Pixdaus.com Amazing and Unbelievable Photos Reinfreid Marass www.bhmpics.com  </vt:lpstr>
      <vt:lpstr>   jillberry102@hotmail.co.uk  @jillberry102   </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Consider a recent situation where you learnt something formally.  It may be outside school and nothing whatsoever to do with your professional position.  What happened and how did you feel about it?  Can you relate this to your role as a teacher and a senior leader.  How might learning your own lesson have helped you in terms of your teaching and leadership responsibilities?</dc:title>
  <dc:creator>HP</dc:creator>
  <cp:lastModifiedBy>jill berry</cp:lastModifiedBy>
  <cp:revision>186</cp:revision>
  <dcterms:created xsi:type="dcterms:W3CDTF">2011-01-16T15:48:03Z</dcterms:created>
  <dcterms:modified xsi:type="dcterms:W3CDTF">2016-03-21T18:39:19Z</dcterms:modified>
</cp:coreProperties>
</file>