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9144000"/>
  <p:notesSz cx="6858000" cy="9144000"/>
  <p:embeddedFontLst>
    <p:embeddedFont>
      <p:font typeface="Oswald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swa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Oswa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hape 27"/>
          <p:cNvGrpSpPr/>
          <p:nvPr/>
        </p:nvGrpSpPr>
        <p:grpSpPr>
          <a:xfrm flipH="1" rot="10800000">
            <a:off x="0" y="-256"/>
            <a:ext cx="9162288" cy="4114897"/>
            <a:chOff x="-7937" y="4255637"/>
            <a:chExt cx="9144000" cy="2606675"/>
          </a:xfrm>
        </p:grpSpPr>
        <p:sp>
          <p:nvSpPr>
            <p:cNvPr id="28" name="Shape 28"/>
            <p:cNvSpPr/>
            <p:nvPr/>
          </p:nvSpPr>
          <p:spPr>
            <a:xfrm>
              <a:off x="1958975" y="4315962"/>
              <a:ext cx="79375" cy="12700"/>
            </a:xfrm>
            <a:custGeom>
              <a:pathLst>
                <a:path extrusionOk="0" h="8" w="5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8812213" y="4306437"/>
              <a:ext cx="323850" cy="25400"/>
            </a:xfrm>
            <a:custGeom>
              <a:pathLst>
                <a:path extrusionOk="0" h="16" w="204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4943476" y="4322312"/>
              <a:ext cx="92075" cy="15875"/>
            </a:xfrm>
            <a:custGeom>
              <a:pathLst>
                <a:path extrusionOk="0" h="10" w="58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4718051" y="4319137"/>
              <a:ext cx="104775" cy="9525"/>
            </a:xfrm>
            <a:custGeom>
              <a:pathLst>
                <a:path extrusionOk="0" h="6" w="66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3927476" y="4331837"/>
              <a:ext cx="12700" cy="3175"/>
            </a:xfrm>
            <a:custGeom>
              <a:pathLst>
                <a:path extrusionOk="0" h="2" w="8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3792537" y="4315962"/>
              <a:ext cx="65088" cy="12700"/>
            </a:xfrm>
            <a:custGeom>
              <a:pathLst>
                <a:path extrusionOk="0" h="8" w="41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363788" y="4328662"/>
              <a:ext cx="225425" cy="15875"/>
            </a:xfrm>
            <a:custGeom>
              <a:pathLst>
                <a:path extrusionOk="0" h="10" w="142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509838" y="4331837"/>
              <a:ext cx="44450" cy="3175"/>
            </a:xfrm>
            <a:custGeom>
              <a:pathLst>
                <a:path extrusionOk="0" h="2" w="28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3224213" y="4328662"/>
              <a:ext cx="15875" cy="3175"/>
            </a:xfrm>
            <a:custGeom>
              <a:pathLst>
                <a:path extrusionOk="0" h="2" w="1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155825" y="4328662"/>
              <a:ext cx="246062" cy="15875"/>
            </a:xfrm>
            <a:custGeom>
              <a:pathLst>
                <a:path extrusionOk="0" h="10" w="155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2538413" y="4312787"/>
              <a:ext cx="85725" cy="6350"/>
            </a:xfrm>
            <a:custGeom>
              <a:pathLst>
                <a:path extrusionOk="0" h="4" w="54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788275" y="4290562"/>
              <a:ext cx="19050" cy="3175"/>
            </a:xfrm>
            <a:custGeom>
              <a:pathLst>
                <a:path extrusionOk="0" h="2" w="12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7581900" y="4287387"/>
              <a:ext cx="3175" cy="6350"/>
            </a:xfrm>
            <a:custGeom>
              <a:pathLst>
                <a:path extrusionOk="0" h="4" w="2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56126" y="4335012"/>
              <a:ext cx="6350" cy="3175"/>
            </a:xfrm>
            <a:custGeom>
              <a:pathLst>
                <a:path extrusionOk="0" h="2" w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30726" y="4338187"/>
              <a:ext cx="3175" cy="3175"/>
            </a:xfrm>
            <a:custGeom>
              <a:pathLst>
                <a:path extrusionOk="0" h="2" w="2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4521201" y="4341362"/>
              <a:ext cx="9525" cy="3175"/>
            </a:xfrm>
            <a:custGeom>
              <a:pathLst>
                <a:path extrusionOk="0" h="2" w="6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46601" y="4338187"/>
              <a:ext cx="9525" cy="3175"/>
            </a:xfrm>
            <a:custGeom>
              <a:pathLst>
                <a:path extrusionOk="0" h="2" w="6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-7937" y="4255637"/>
              <a:ext cx="9134475" cy="2606675"/>
            </a:xfrm>
            <a:custGeom>
              <a:pathLst>
                <a:path extrusionOk="0" h="1642" w="5754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533901" y="4328662"/>
              <a:ext cx="25400" cy="9525"/>
            </a:xfrm>
            <a:custGeom>
              <a:pathLst>
                <a:path extrusionOk="0" h="6" w="16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8315325" y="4306437"/>
              <a:ext cx="31750" cy="3175"/>
            </a:xfrm>
            <a:custGeom>
              <a:pathLst>
                <a:path extrusionOk="0" h="2" w="2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4794251" y="4319137"/>
              <a:ext cx="85725" cy="12700"/>
            </a:xfrm>
            <a:custGeom>
              <a:pathLst>
                <a:path extrusionOk="0" h="8" w="54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4587876" y="4315962"/>
              <a:ext cx="95250" cy="6350"/>
            </a:xfrm>
            <a:custGeom>
              <a:pathLst>
                <a:path extrusionOk="0" h="4" w="6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3863976" y="4328662"/>
              <a:ext cx="12700" cy="6350"/>
            </a:xfrm>
            <a:custGeom>
              <a:pathLst>
                <a:path extrusionOk="0" h="4" w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3738562" y="4315962"/>
              <a:ext cx="60325" cy="12700"/>
            </a:xfrm>
            <a:custGeom>
              <a:pathLst>
                <a:path extrusionOk="0" h="8" w="38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2894013" y="4344537"/>
              <a:ext cx="47625" cy="3175"/>
            </a:xfrm>
            <a:custGeom>
              <a:pathLst>
                <a:path extrusionOk="0" h="2" w="3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7213600" y="4290562"/>
              <a:ext cx="6350" cy="3175"/>
            </a:xfrm>
            <a:custGeom>
              <a:pathLst>
                <a:path extrusionOk="0" h="2" w="4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1787525" y="4331837"/>
              <a:ext cx="28575" cy="3175"/>
            </a:xfrm>
            <a:custGeom>
              <a:pathLst>
                <a:path extrusionOk="0" h="2" w="18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1816100" y="4335012"/>
              <a:ext cx="44450" cy="6350"/>
            </a:xfrm>
            <a:custGeom>
              <a:pathLst>
                <a:path extrusionOk="0" h="4" w="28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Shape 59"/>
          <p:cNvSpPr txBox="1"/>
          <p:nvPr>
            <p:ph type="ctrTitle"/>
          </p:nvPr>
        </p:nvSpPr>
        <p:spPr>
          <a:xfrm>
            <a:off x="685800" y="2319514"/>
            <a:ext cx="7772400" cy="1650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85800" y="4114800"/>
            <a:ext cx="7772400" cy="881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buNone/>
              <a:defRPr i="1" sz="2400"/>
            </a:lvl1pPr>
            <a:lvl2pPr lvl="1" algn="ctr">
              <a:spcBef>
                <a:spcPts val="0"/>
              </a:spcBef>
              <a:buNone/>
              <a:defRPr i="1"/>
            </a:lvl2pPr>
            <a:lvl3pPr lvl="2" algn="ctr">
              <a:spcBef>
                <a:spcPts val="0"/>
              </a:spcBef>
              <a:buNone/>
              <a:defRPr i="1"/>
            </a:lvl3pPr>
            <a:lvl4pPr lvl="3" algn="ctr">
              <a:spcBef>
                <a:spcPts val="0"/>
              </a:spcBef>
              <a:buSzPct val="100000"/>
              <a:buNone/>
              <a:defRPr i="1" sz="2400"/>
            </a:lvl4pPr>
            <a:lvl5pPr lvl="4" algn="ctr">
              <a:spcBef>
                <a:spcPts val="0"/>
              </a:spcBef>
              <a:buSzPct val="100000"/>
              <a:buNone/>
              <a:defRPr i="1" sz="2400"/>
            </a:lvl5pPr>
            <a:lvl6pPr lvl="5" algn="ctr">
              <a:spcBef>
                <a:spcPts val="0"/>
              </a:spcBef>
              <a:buSzPct val="100000"/>
              <a:buNone/>
              <a:defRPr i="1" sz="2400"/>
            </a:lvl6pPr>
            <a:lvl7pPr lvl="6" algn="ctr">
              <a:spcBef>
                <a:spcPts val="0"/>
              </a:spcBef>
              <a:buSzPct val="100000"/>
              <a:buNone/>
              <a:defRPr i="1" sz="2400"/>
            </a:lvl7pPr>
            <a:lvl8pPr lvl="7" algn="ctr">
              <a:spcBef>
                <a:spcPts val="0"/>
              </a:spcBef>
              <a:buSzPct val="100000"/>
              <a:buNone/>
              <a:defRPr i="1" sz="2400"/>
            </a:lvl8pPr>
            <a:lvl9pPr lvl="8" algn="ctr">
              <a:spcBef>
                <a:spcPts val="0"/>
              </a:spcBef>
              <a:buSzPct val="100000"/>
              <a:buNone/>
              <a:defRPr i="1" sz="2400"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730374"/>
            <a:ext cx="4041600" cy="4837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4645148" y="1730374"/>
            <a:ext cx="4041600" cy="4837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Shape 75"/>
          <p:cNvGrpSpPr/>
          <p:nvPr/>
        </p:nvGrpSpPr>
        <p:grpSpPr>
          <a:xfrm>
            <a:off x="0" y="5442546"/>
            <a:ext cx="9162288" cy="1430803"/>
            <a:chOff x="-7937" y="4255637"/>
            <a:chExt cx="9144000" cy="2606675"/>
          </a:xfrm>
        </p:grpSpPr>
        <p:sp>
          <p:nvSpPr>
            <p:cNvPr id="76" name="Shape 76"/>
            <p:cNvSpPr/>
            <p:nvPr/>
          </p:nvSpPr>
          <p:spPr>
            <a:xfrm>
              <a:off x="1958975" y="4315962"/>
              <a:ext cx="79375" cy="12700"/>
            </a:xfrm>
            <a:custGeom>
              <a:pathLst>
                <a:path extrusionOk="0" h="8" w="5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8812213" y="4306437"/>
              <a:ext cx="323850" cy="25400"/>
            </a:xfrm>
            <a:custGeom>
              <a:pathLst>
                <a:path extrusionOk="0" h="16" w="204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4943476" y="4322312"/>
              <a:ext cx="92075" cy="15875"/>
            </a:xfrm>
            <a:custGeom>
              <a:pathLst>
                <a:path extrusionOk="0" h="10" w="58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4718051" y="4319137"/>
              <a:ext cx="104775" cy="9525"/>
            </a:xfrm>
            <a:custGeom>
              <a:pathLst>
                <a:path extrusionOk="0" h="6" w="66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3927476" y="4331837"/>
              <a:ext cx="12700" cy="3175"/>
            </a:xfrm>
            <a:custGeom>
              <a:pathLst>
                <a:path extrusionOk="0" h="2" w="8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3792537" y="4315962"/>
              <a:ext cx="65088" cy="12700"/>
            </a:xfrm>
            <a:custGeom>
              <a:pathLst>
                <a:path extrusionOk="0" h="8" w="41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2363788" y="4328662"/>
              <a:ext cx="225425" cy="15875"/>
            </a:xfrm>
            <a:custGeom>
              <a:pathLst>
                <a:path extrusionOk="0" h="10" w="142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2509838" y="4331837"/>
              <a:ext cx="44450" cy="3175"/>
            </a:xfrm>
            <a:custGeom>
              <a:pathLst>
                <a:path extrusionOk="0" h="2" w="28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3224213" y="4328662"/>
              <a:ext cx="15875" cy="3175"/>
            </a:xfrm>
            <a:custGeom>
              <a:pathLst>
                <a:path extrusionOk="0" h="2" w="1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2155825" y="4328662"/>
              <a:ext cx="246062" cy="15875"/>
            </a:xfrm>
            <a:custGeom>
              <a:pathLst>
                <a:path extrusionOk="0" h="10" w="155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2538413" y="4312787"/>
              <a:ext cx="85725" cy="6350"/>
            </a:xfrm>
            <a:custGeom>
              <a:pathLst>
                <a:path extrusionOk="0" h="4" w="54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788275" y="4290562"/>
              <a:ext cx="19050" cy="3175"/>
            </a:xfrm>
            <a:custGeom>
              <a:pathLst>
                <a:path extrusionOk="0" h="2" w="12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581900" y="4287387"/>
              <a:ext cx="3175" cy="6350"/>
            </a:xfrm>
            <a:custGeom>
              <a:pathLst>
                <a:path extrusionOk="0" h="4" w="2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4556126" y="4335012"/>
              <a:ext cx="6350" cy="3175"/>
            </a:xfrm>
            <a:custGeom>
              <a:pathLst>
                <a:path extrusionOk="0" h="2" w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530726" y="4338187"/>
              <a:ext cx="3175" cy="3175"/>
            </a:xfrm>
            <a:custGeom>
              <a:pathLst>
                <a:path extrusionOk="0" h="2" w="2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21201" y="4341362"/>
              <a:ext cx="9525" cy="3175"/>
            </a:xfrm>
            <a:custGeom>
              <a:pathLst>
                <a:path extrusionOk="0" h="2" w="6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4546601" y="4338187"/>
              <a:ext cx="9525" cy="3175"/>
            </a:xfrm>
            <a:custGeom>
              <a:pathLst>
                <a:path extrusionOk="0" h="2" w="6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-7937" y="4255637"/>
              <a:ext cx="9134475" cy="2606675"/>
            </a:xfrm>
            <a:custGeom>
              <a:pathLst>
                <a:path extrusionOk="0" h="1642" w="5754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4533901" y="4328662"/>
              <a:ext cx="25400" cy="9525"/>
            </a:xfrm>
            <a:custGeom>
              <a:pathLst>
                <a:path extrusionOk="0" h="6" w="16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8315325" y="4306437"/>
              <a:ext cx="31750" cy="3175"/>
            </a:xfrm>
            <a:custGeom>
              <a:pathLst>
                <a:path extrusionOk="0" h="2" w="2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794251" y="4319137"/>
              <a:ext cx="85725" cy="12700"/>
            </a:xfrm>
            <a:custGeom>
              <a:pathLst>
                <a:path extrusionOk="0" h="8" w="54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4587876" y="4315962"/>
              <a:ext cx="95250" cy="6350"/>
            </a:xfrm>
            <a:custGeom>
              <a:pathLst>
                <a:path extrusionOk="0" h="4" w="6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3863976" y="4328662"/>
              <a:ext cx="12700" cy="6350"/>
            </a:xfrm>
            <a:custGeom>
              <a:pathLst>
                <a:path extrusionOk="0" h="4" w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3738562" y="4315962"/>
              <a:ext cx="60325" cy="12700"/>
            </a:xfrm>
            <a:custGeom>
              <a:pathLst>
                <a:path extrusionOk="0" h="8" w="38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2894013" y="4344537"/>
              <a:ext cx="47625" cy="3175"/>
            </a:xfrm>
            <a:custGeom>
              <a:pathLst>
                <a:path extrusionOk="0" h="2" w="3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7213600" y="4290562"/>
              <a:ext cx="6350" cy="3175"/>
            </a:xfrm>
            <a:custGeom>
              <a:pathLst>
                <a:path extrusionOk="0" h="2" w="4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787525" y="4331837"/>
              <a:ext cx="28575" cy="3175"/>
            </a:xfrm>
            <a:custGeom>
              <a:pathLst>
                <a:path extrusionOk="0" h="2" w="18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1816100" y="4335012"/>
              <a:ext cx="44450" cy="6350"/>
            </a:xfrm>
            <a:custGeom>
              <a:pathLst>
                <a:path extrusionOk="0" h="4" w="28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5662087"/>
            <a:ext cx="8229600" cy="90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i="1" sz="2400">
                <a:solidFill>
                  <a:schemeClr val="lt2"/>
                </a:solidFill>
              </a:defRPr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9159875" cy="6864683"/>
            <a:chOff x="0" y="0"/>
            <a:chExt cx="5770" cy="4324"/>
          </a:xfrm>
        </p:grpSpPr>
        <p:sp>
          <p:nvSpPr>
            <p:cNvPr id="7" name="Shape 7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0" y="0"/>
              <a:ext cx="5760" cy="4324"/>
            </a:xfrm>
            <a:custGeom>
              <a:pathLst>
                <a:path extrusionOk="0" h="4138" w="562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" name="Shape 9"/>
          <p:cNvGrpSpPr/>
          <p:nvPr/>
        </p:nvGrpSpPr>
        <p:grpSpPr>
          <a:xfrm>
            <a:off x="3175" y="609600"/>
            <a:ext cx="8302625" cy="3787775"/>
            <a:chOff x="3175" y="609600"/>
            <a:chExt cx="8302625" cy="3787775"/>
          </a:xfrm>
        </p:grpSpPr>
        <p:sp>
          <p:nvSpPr>
            <p:cNvPr id="10" name="Shape 10"/>
            <p:cNvSpPr/>
            <p:nvPr/>
          </p:nvSpPr>
          <p:spPr>
            <a:xfrm>
              <a:off x="5470525" y="609600"/>
              <a:ext cx="654050" cy="314325"/>
            </a:xfrm>
            <a:custGeom>
              <a:pathLst>
                <a:path extrusionOk="0" h="198" w="412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5959475" y="717550"/>
              <a:ext cx="225425" cy="95250"/>
            </a:xfrm>
            <a:custGeom>
              <a:pathLst>
                <a:path extrusionOk="0" h="60" w="142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75200" y="2952750"/>
              <a:ext cx="60325" cy="15875"/>
            </a:xfrm>
            <a:custGeom>
              <a:pathLst>
                <a:path extrusionOk="0" h="10" w="38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705600" y="622300"/>
              <a:ext cx="1600200" cy="771525"/>
            </a:xfrm>
            <a:custGeom>
              <a:pathLst>
                <a:path extrusionOk="0" h="486" w="1008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604000" y="2200275"/>
              <a:ext cx="200025" cy="15875"/>
            </a:xfrm>
            <a:custGeom>
              <a:pathLst>
                <a:path extrusionOk="0" h="10" w="126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530975" y="2206625"/>
              <a:ext cx="228600" cy="53975"/>
            </a:xfrm>
            <a:custGeom>
              <a:pathLst>
                <a:path extrusionOk="0" h="34" w="144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200775" y="2482850"/>
              <a:ext cx="444500" cy="66675"/>
            </a:xfrm>
            <a:custGeom>
              <a:pathLst>
                <a:path extrusionOk="0" h="42" w="28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610350" y="2260600"/>
              <a:ext cx="107950" cy="19050"/>
            </a:xfrm>
            <a:custGeom>
              <a:pathLst>
                <a:path extrusionOk="0" h="12" w="68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880225" y="2025650"/>
              <a:ext cx="180975" cy="95250"/>
            </a:xfrm>
            <a:custGeom>
              <a:pathLst>
                <a:path extrusionOk="0" h="60" w="114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581775" y="1924050"/>
              <a:ext cx="533400" cy="104775"/>
            </a:xfrm>
            <a:custGeom>
              <a:pathLst>
                <a:path extrusionOk="0" h="66" w="336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6661150" y="1730375"/>
              <a:ext cx="815975" cy="257175"/>
            </a:xfrm>
            <a:custGeom>
              <a:pathLst>
                <a:path extrusionOk="0" h="162" w="514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733800" y="3667125"/>
              <a:ext cx="139700" cy="31750"/>
            </a:xfrm>
            <a:custGeom>
              <a:pathLst>
                <a:path extrusionOk="0" h="20" w="88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175" y="812800"/>
              <a:ext cx="6886575" cy="3584575"/>
            </a:xfrm>
            <a:custGeom>
              <a:pathLst>
                <a:path extrusionOk="0" h="2258" w="4338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3" name="Shape 23"/>
          <p:cNvSpPr txBox="1"/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3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Relationship Id="rId4" Type="http://schemas.openxmlformats.org/officeDocument/2006/relationships/image" Target="../media/image00.png"/><Relationship Id="rId5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classteaching.wordpress.com/2016/02/11/the-effective-form-tutor/" TargetMode="External"/><Relationship Id="rId4" Type="http://schemas.openxmlformats.org/officeDocument/2006/relationships/hyperlink" Target="http://www.learningspy.co.uk/featured/the-role-of-the-form-tutor-the-importance-of-why/" TargetMode="External"/><Relationship Id="rId5" Type="http://schemas.openxmlformats.org/officeDocument/2006/relationships/hyperlink" Target="http://www.teachertoolkit.me/2015/05/03/10-great-form-tutor-tips-by-teachertoolkit/" TargetMode="External"/><Relationship Id="rId6" Type="http://schemas.openxmlformats.org/officeDocument/2006/relationships/hyperlink" Target="https://docs.google.com/document/d/1Oj7rCLUMDmOzcivWCQ9aUVsXiqws3NLsoKbDJnwyqzo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noFill/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ctrTitle"/>
          </p:nvPr>
        </p:nvSpPr>
        <p:spPr>
          <a:xfrm>
            <a:off x="733025" y="1852598"/>
            <a:ext cx="7772400" cy="137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6000">
                <a:latin typeface="Oswald"/>
                <a:ea typeface="Oswald"/>
                <a:cs typeface="Oswald"/>
                <a:sym typeface="Oswald"/>
              </a:rPr>
              <a:t>My Great Form Tutor </a:t>
            </a:r>
            <a:r>
              <a:rPr lang="en-GB">
                <a:latin typeface="Oswald"/>
                <a:ea typeface="Oswald"/>
                <a:cs typeface="Oswald"/>
                <a:sym typeface="Oswald"/>
              </a:rPr>
              <a:t> </a:t>
            </a:r>
          </a:p>
        </p:txBody>
      </p:sp>
      <p:sp>
        <p:nvSpPr>
          <p:cNvPr id="116" name="Shape 116"/>
          <p:cNvSpPr txBox="1"/>
          <p:nvPr>
            <p:ph idx="1" type="subTitle"/>
          </p:nvPr>
        </p:nvSpPr>
        <p:spPr>
          <a:xfrm>
            <a:off x="813787" y="185225"/>
            <a:ext cx="7772400" cy="88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i="0" lang="en-GB" sz="3600">
                <a:latin typeface="Oswald"/>
                <a:ea typeface="Oswald"/>
                <a:cs typeface="Oswald"/>
                <a:sym typeface="Oswald"/>
              </a:rPr>
              <a:t>Andy Lewis</a:t>
            </a:r>
          </a:p>
          <a:p>
            <a:pPr lvl="0" rtl="0">
              <a:spcBef>
                <a:spcPts val="0"/>
              </a:spcBef>
              <a:buNone/>
            </a:pPr>
            <a:r>
              <a:rPr i="0" lang="en-GB" sz="3000">
                <a:latin typeface="Oswald"/>
                <a:ea typeface="Oswald"/>
                <a:cs typeface="Oswald"/>
                <a:sym typeface="Oswald"/>
              </a:rPr>
              <a:t>@iteachRE</a:t>
            </a:r>
          </a:p>
          <a:p>
            <a:pPr lvl="0">
              <a:spcBef>
                <a:spcPts val="0"/>
              </a:spcBef>
              <a:buNone/>
            </a:pPr>
            <a:r>
              <a:rPr i="0" lang="en-GB" sz="3000">
                <a:latin typeface="Oswald"/>
                <a:ea typeface="Oswald"/>
                <a:cs typeface="Oswald"/>
                <a:sym typeface="Oswald"/>
              </a:rPr>
              <a:t>www.MrLewisRE.co.uk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282" y="5252525"/>
            <a:ext cx="1222567" cy="1378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/>
          <p:nvPr/>
        </p:nvSpPr>
        <p:spPr>
          <a:xfrm>
            <a:off x="1966050" y="4182025"/>
            <a:ext cx="5211900" cy="6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60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#TMLondon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GB" sz="3600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23rd March 2016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20224" y="5443862"/>
            <a:ext cx="1095349" cy="1095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5">
            <a:alphaModFix amt="62000"/>
          </a:blip>
          <a:stretch>
            <a:fillRect/>
          </a:stretch>
        </p:blipFill>
        <p:spPr>
          <a:xfrm>
            <a:off x="2650524" y="5351749"/>
            <a:ext cx="3842929" cy="127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457200" y="5662087"/>
            <a:ext cx="8229600" cy="90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0" lang="en-GB" sz="6000">
                <a:latin typeface="Oswald"/>
                <a:ea typeface="Oswald"/>
                <a:cs typeface="Oswald"/>
                <a:sym typeface="Oswald"/>
              </a:rPr>
              <a:t>Questions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599350" y="461175"/>
            <a:ext cx="8087400" cy="43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600">
                <a:latin typeface="Oswald"/>
                <a:ea typeface="Oswald"/>
                <a:cs typeface="Oswald"/>
                <a:sym typeface="Oswald"/>
              </a:rPr>
              <a:t>Why is it important to be a great form tutor?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GB" sz="3600">
                <a:latin typeface="Oswald"/>
                <a:ea typeface="Oswald"/>
                <a:cs typeface="Oswald"/>
                <a:sym typeface="Oswald"/>
              </a:rPr>
              <a:t>What effect could I have on the students in my form group?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GB" sz="3600">
                <a:latin typeface="Oswald"/>
                <a:ea typeface="Oswald"/>
                <a:cs typeface="Oswald"/>
                <a:sym typeface="Oswald"/>
              </a:rPr>
              <a:t>What one thing am I going to try and do better or differently?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457200" y="5662087"/>
            <a:ext cx="8229600" cy="90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 txBox="1"/>
          <p:nvPr/>
        </p:nvSpPr>
        <p:spPr>
          <a:xfrm>
            <a:off x="495750" y="354125"/>
            <a:ext cx="8003100" cy="44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000">
                <a:latin typeface="Oswald"/>
                <a:ea typeface="Oswald"/>
                <a:cs typeface="Oswald"/>
                <a:sym typeface="Oswald"/>
              </a:rPr>
              <a:t>Further Reading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55600" lvl="0" marL="457200" rtl="0">
              <a:spcBef>
                <a:spcPts val="0"/>
              </a:spcBef>
              <a:buSzPct val="100000"/>
              <a:buFont typeface="Century Gothic"/>
              <a:buChar char="●"/>
            </a:pPr>
            <a:r>
              <a:rPr lang="en-GB" sz="2000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https://classteaching.wordpress.com/2016/02/11/the-effective-form-tutor/</a:t>
            </a:r>
          </a:p>
          <a:p>
            <a:pPr indent="-355600" lvl="0" marL="457200" rtl="0">
              <a:spcBef>
                <a:spcPts val="0"/>
              </a:spcBef>
              <a:buSzPct val="100000"/>
              <a:buFont typeface="Century Gothic"/>
              <a:buChar char="●"/>
            </a:pPr>
            <a:r>
              <a:rPr lang="en-GB" sz="2000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/>
              </a:rPr>
              <a:t>http://www.learningspy.co.uk/featured/the-role-of-the-form-tutor-the-importance-of-why/</a:t>
            </a:r>
          </a:p>
          <a:p>
            <a:pPr indent="-355600" lvl="0" marL="457200" rtl="0">
              <a:spcBef>
                <a:spcPts val="0"/>
              </a:spcBef>
              <a:buSzPct val="100000"/>
              <a:buFont typeface="Century Gothic"/>
              <a:buChar char="●"/>
            </a:pPr>
            <a:r>
              <a:rPr lang="en-GB" sz="2000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5"/>
              </a:rPr>
              <a:t>http://www.teachertoolkit.me/2015/05/03/10-great-form-tutor-tips-by-teachertoolkit/</a:t>
            </a:r>
            <a:r>
              <a:rPr lang="en-GB" sz="200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en-GB" sz="2000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6"/>
              </a:rPr>
              <a:t>My TM London Script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