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1"/>
  </p:notesMasterIdLst>
  <p:handoutMasterIdLst>
    <p:handoutMasterId r:id="rId12"/>
  </p:handoutMasterIdLst>
  <p:sldIdLst>
    <p:sldId id="413" r:id="rId2"/>
    <p:sldId id="445" r:id="rId3"/>
    <p:sldId id="432" r:id="rId4"/>
    <p:sldId id="433" r:id="rId5"/>
    <p:sldId id="443" r:id="rId6"/>
    <p:sldId id="440" r:id="rId7"/>
    <p:sldId id="442" r:id="rId8"/>
    <p:sldId id="441" r:id="rId9"/>
    <p:sldId id="444" r:id="rId10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EED"/>
    <a:srgbClr val="606B8E"/>
    <a:srgbClr val="0E4E36"/>
    <a:srgbClr val="B4C1DE"/>
    <a:srgbClr val="000000"/>
    <a:srgbClr val="E5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7" autoAdjust="0"/>
    <p:restoredTop sz="70916" autoAdjust="0"/>
  </p:normalViewPr>
  <p:slideViewPr>
    <p:cSldViewPr>
      <p:cViewPr varScale="1">
        <p:scale>
          <a:sx n="53" d="100"/>
          <a:sy n="53" d="100"/>
        </p:scale>
        <p:origin x="17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95" y="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12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95" y="937712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 anchor="b"/>
          <a:lstStyle>
            <a:lvl1pPr algn="r">
              <a:defRPr sz="1200"/>
            </a:lvl1pPr>
          </a:lstStyle>
          <a:p>
            <a:pPr>
              <a:defRPr/>
            </a:pPr>
            <a:fld id="{B09E40D5-E4C2-4DAA-BE46-A4C131D0FF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780354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5" y="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4" tIns="45625" rIns="91254" bIns="45625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964" y="4689357"/>
            <a:ext cx="5337164" cy="4442380"/>
          </a:xfrm>
          <a:prstGeom prst="rect">
            <a:avLst/>
          </a:prstGeom>
        </p:spPr>
        <p:txBody>
          <a:bodyPr vert="horz" lIns="91254" tIns="45625" rIns="91254" bIns="456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12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5" y="9377124"/>
            <a:ext cx="2889518" cy="493951"/>
          </a:xfrm>
          <a:prstGeom prst="rect">
            <a:avLst/>
          </a:prstGeom>
        </p:spPr>
        <p:txBody>
          <a:bodyPr vert="horz" lIns="91254" tIns="45625" rIns="91254" bIns="456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B2D731-D0BF-4D7E-8E16-3357B5704F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657737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12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46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3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7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77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CPD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3 June 2015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89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48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EF83B-28EB-4CBE-81DA-87B6E3668931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30000-FEE5-48A3-8D94-7CEB7D8A5BB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93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A9727-3869-4A77-9218-28FE2BFF6148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8F6BC-A04D-4A05-9AEF-22BED99257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69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F3C8E-2FA7-4044-A773-3716491C5F30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E6F62-E0FA-43E3-8970-193CDC9669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6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28D47-7525-4516-B846-ABBE82B03A6D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EF8F-E502-4327-994D-77C3A03F2C1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D7B75-F1FB-4EA7-8159-F70BE4E3CF59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CFA8-C669-46CA-86F2-9B580699BF6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1D030-C55B-40BD-9F8E-0C99A95E6488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C73C-05E6-402C-A466-4312475B62E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50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3346B-5334-437F-B7C9-FD2FA211CEA8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704E1-756B-44A1-BB7C-176C935704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8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5FA66-B701-4BFD-809C-CE82BD3681EB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BACAD-A4E6-4412-BED9-FDA119111E0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0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1D386-F77D-42FD-A39E-3B3F318E2BB1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66E51-2026-4F6E-A04C-821531E42D2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6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198E0-3C87-42B5-AD48-DAA1B0A47482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5C3F1-4E82-40C8-A362-DA86382B66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2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92762-FD61-4150-B7FD-1CC634393201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52300-CDF0-4646-AB72-A189BDAD7E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2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9246D9-213F-466D-B077-7431FB84CD41}" type="datetime1">
              <a:rPr lang="en-US" smtClean="0"/>
              <a:pPr>
                <a:defRPr/>
              </a:pPr>
              <a:t>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531A5-366D-4E32-B7C0-EF8EFF36B8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79512" y="-1179512"/>
            <a:ext cx="6858000" cy="92170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tx2">
                  <a:lumMod val="81000"/>
                  <a:lumOff val="19000"/>
                  <a:alpha val="78000"/>
                </a:schemeClr>
              </a:gs>
              <a:gs pos="100000">
                <a:schemeClr val="accent1"/>
              </a:gs>
              <a:gs pos="44000">
                <a:schemeClr val="tx1">
                  <a:lumMod val="2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1762" y="177583"/>
            <a:ext cx="8748465" cy="650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16024" y="2971856"/>
            <a:ext cx="8748464" cy="96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</a:pPr>
            <a:endParaRPr lang="en-GB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671900" y="-1863589"/>
            <a:ext cx="1728192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http://infacom.co.uk/wp-content/uploads/2013/08/iris-logo-boa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68" y="501994"/>
            <a:ext cx="3758255" cy="25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131127"/>
            <a:ext cx="2850201" cy="1996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39" y="4131126"/>
            <a:ext cx="2776851" cy="19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223628" y="-927484"/>
            <a:ext cx="6624736" cy="871296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tx2">
                  <a:lumMod val="81000"/>
                  <a:lumOff val="19000"/>
                  <a:alpha val="78000"/>
                </a:schemeClr>
              </a:gs>
              <a:gs pos="100000">
                <a:schemeClr val="accent1"/>
              </a:gs>
              <a:gs pos="44000">
                <a:schemeClr val="tx1">
                  <a:lumMod val="2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0279" y="250777"/>
            <a:ext cx="8352928" cy="634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439652" y="1708637"/>
            <a:ext cx="6156684" cy="108012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http://infacom.co.uk/wp-content/uploads/2013/08/iris-logo-boa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157455" cy="782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553707"/>
            <a:ext cx="2680469" cy="711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1300087"/>
            <a:ext cx="61591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Century Gothic" panose="020B0502020202020204" pitchFamily="34" charset="0"/>
              </a:rPr>
              <a:t>Lesson Context: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Century Gothic" panose="020B0502020202020204" pitchFamily="34" charset="0"/>
              </a:rPr>
              <a:t>10.55 this </a:t>
            </a:r>
            <a:r>
              <a:rPr lang="en-GB" sz="2000" b="1" dirty="0">
                <a:latin typeface="Century Gothic" panose="020B0502020202020204" pitchFamily="34" charset="0"/>
              </a:rPr>
              <a:t>is </a:t>
            </a:r>
            <a:r>
              <a:rPr lang="en-GB" sz="2000" b="1" dirty="0" smtClean="0">
                <a:latin typeface="Century Gothic" panose="020B0502020202020204" pitchFamily="34" charset="0"/>
              </a:rPr>
              <a:t>a few minutes into a Year 12 </a:t>
            </a:r>
            <a:r>
              <a:rPr lang="en-GB" sz="2000" b="1" dirty="0" err="1">
                <a:latin typeface="Century Gothic" panose="020B0502020202020204" pitchFamily="34" charset="0"/>
              </a:rPr>
              <a:t>B</a:t>
            </a:r>
            <a:r>
              <a:rPr lang="en-GB" sz="2000" b="1" dirty="0" err="1" smtClean="0">
                <a:latin typeface="Century Gothic" panose="020B0502020202020204" pitchFamily="34" charset="0"/>
              </a:rPr>
              <a:t>tec</a:t>
            </a:r>
            <a:r>
              <a:rPr lang="en-GB" sz="2000" b="1" dirty="0" smtClean="0">
                <a:latin typeface="Century Gothic" panose="020B0502020202020204" pitchFamily="34" charset="0"/>
              </a:rPr>
              <a:t> Sport lesson.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This is </a:t>
            </a:r>
            <a:r>
              <a:rPr lang="en-GB" sz="2000" dirty="0" smtClean="0">
                <a:latin typeface="Century Gothic" panose="020B0502020202020204" pitchFamily="34" charset="0"/>
              </a:rPr>
              <a:t>the first lesson of a new unit and I’m trying to motivate attendance to an after school study club by using a progress </a:t>
            </a:r>
            <a:r>
              <a:rPr lang="en-GB" sz="2000" dirty="0" smtClean="0">
                <a:latin typeface="Century Gothic" panose="020B0502020202020204" pitchFamily="34" charset="0"/>
              </a:rPr>
              <a:t>tra</a:t>
            </a:r>
            <a:r>
              <a:rPr lang="en-GB" sz="2000" dirty="0" smtClean="0">
                <a:latin typeface="Century Gothic" panose="020B0502020202020204" pitchFamily="34" charset="0"/>
              </a:rPr>
              <a:t>cker</a:t>
            </a:r>
            <a:r>
              <a:rPr lang="en-GB" sz="2000" dirty="0" smtClean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Century Gothic" panose="020B0502020202020204" pitchFamily="34" charset="0"/>
              </a:rPr>
              <a:t>What did I take from it?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465" y="757969"/>
            <a:ext cx="2741630" cy="16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79512" y="-1179512"/>
            <a:ext cx="6858000" cy="92170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tx2">
                  <a:lumMod val="81000"/>
                  <a:lumOff val="19000"/>
                  <a:alpha val="78000"/>
                </a:schemeClr>
              </a:gs>
              <a:gs pos="100000">
                <a:schemeClr val="accent1"/>
              </a:gs>
              <a:gs pos="44000">
                <a:schemeClr val="tx1">
                  <a:lumMod val="2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4278" y="3650"/>
            <a:ext cx="8748465" cy="650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76977" y="1560376"/>
            <a:ext cx="8208912" cy="144016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http://infacom.co.uk/wp-content/uploads/2013/08/iris-logo-boa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26" y="420346"/>
            <a:ext cx="1523367" cy="10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638" y="1340768"/>
            <a:ext cx="8212251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latin typeface="Century Gothic" panose="020B0502020202020204" pitchFamily="34" charset="0"/>
              </a:rPr>
              <a:t>. 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39" y="2049046"/>
            <a:ext cx="503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entury Gothic" panose="020B0502020202020204" pitchFamily="34" charset="0"/>
              </a:rPr>
              <a:t>Could I have </a:t>
            </a:r>
            <a:r>
              <a:rPr lang="en-GB" sz="2000" dirty="0" smtClean="0">
                <a:latin typeface="Century Gothic" panose="020B0502020202020204" pitchFamily="34" charset="0"/>
              </a:rPr>
              <a:t>asked that question differently?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entury Gothic" panose="020B0502020202020204" pitchFamily="34" charset="0"/>
              </a:rPr>
              <a:t>Why do I </a:t>
            </a:r>
            <a:r>
              <a:rPr lang="en-GB" sz="2000" dirty="0" smtClean="0">
                <a:latin typeface="Century Gothic" panose="020B0502020202020204" pitchFamily="34" charset="0"/>
              </a:rPr>
              <a:t>move around the classroom so much?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entury Gothic" panose="020B0502020202020204" pitchFamily="34" charset="0"/>
              </a:rPr>
              <a:t>Should I have </a:t>
            </a:r>
            <a:r>
              <a:rPr lang="en-GB" sz="2000" dirty="0" smtClean="0">
                <a:latin typeface="Century Gothic" panose="020B0502020202020204" pitchFamily="34" charset="0"/>
              </a:rPr>
              <a:t>explained this concept like this instead?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entury Gothic" panose="020B0502020202020204" pitchFamily="34" charset="0"/>
              </a:rPr>
              <a:t>How did I not notice </a:t>
            </a:r>
            <a:r>
              <a:rPr lang="en-GB" sz="2000" dirty="0" smtClean="0">
                <a:latin typeface="Century Gothic" panose="020B0502020202020204" pitchFamily="34" charset="0"/>
              </a:rPr>
              <a:t>those students off-task?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689" t="20458" r="9699"/>
          <a:stretch/>
        </p:blipFill>
        <p:spPr>
          <a:xfrm>
            <a:off x="5566663" y="3077345"/>
            <a:ext cx="2632606" cy="3123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065" y="414475"/>
            <a:ext cx="7080689" cy="7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79512" y="-1179512"/>
            <a:ext cx="6858000" cy="92170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tx2">
                  <a:lumMod val="81000"/>
                  <a:lumOff val="19000"/>
                  <a:alpha val="78000"/>
                </a:schemeClr>
              </a:gs>
              <a:gs pos="100000">
                <a:schemeClr val="accent1"/>
              </a:gs>
              <a:gs pos="44000">
                <a:schemeClr val="tx1">
                  <a:lumMod val="2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4278" y="177583"/>
            <a:ext cx="8748465" cy="650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>
                <a:latin typeface="Century Gothic" panose="020B0502020202020204" pitchFamily="34" charset="0"/>
              </a:rPr>
              <a:t>What would am I going to do differently next time I teach this class??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247" y="1297639"/>
            <a:ext cx="8208912" cy="144016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http://infacom.co.uk/wp-content/uploads/2013/08/iris-logo-boa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27" y="5430161"/>
            <a:ext cx="1523367" cy="10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47" y="200387"/>
            <a:ext cx="2548566" cy="1169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378" y="1591360"/>
            <a:ext cx="41586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anose="020B0502020202020204" pitchFamily="34" charset="0"/>
              </a:rPr>
              <a:t>How am I going to teach </a:t>
            </a:r>
            <a:r>
              <a:rPr lang="en-GB" sz="2000" dirty="0">
                <a:latin typeface="Century Gothic" panose="020B0502020202020204" pitchFamily="34" charset="0"/>
              </a:rPr>
              <a:t>this </a:t>
            </a:r>
            <a:r>
              <a:rPr lang="en-GB" sz="2000" dirty="0" smtClean="0">
                <a:latin typeface="Century Gothic" panose="020B0502020202020204" pitchFamily="34" charset="0"/>
              </a:rPr>
              <a:t>class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better next time???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anose="020B0502020202020204" pitchFamily="34" charset="0"/>
              </a:rPr>
              <a:t>How am I going to teach this lesson content/concept better next time???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You </a:t>
            </a:r>
            <a:r>
              <a:rPr lang="en-GB" sz="2000" b="1" dirty="0" smtClean="0">
                <a:latin typeface="Century Gothic" panose="020B0502020202020204" pitchFamily="34" charset="0"/>
              </a:rPr>
              <a:t>will </a:t>
            </a:r>
            <a:r>
              <a:rPr lang="en-GB" sz="2000" b="1" dirty="0" smtClean="0">
                <a:latin typeface="Century Gothic" panose="020B0502020202020204" pitchFamily="34" charset="0"/>
              </a:rPr>
              <a:t>almost certainly notice something you think you can change next time…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" t="49821" r="45639"/>
          <a:stretch/>
        </p:blipFill>
        <p:spPr>
          <a:xfrm>
            <a:off x="5491005" y="2313933"/>
            <a:ext cx="3081154" cy="20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EF8F-E502-4327-994D-77C3A03F2C1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80" y="131319"/>
            <a:ext cx="2374379" cy="1147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970" y="1071310"/>
            <a:ext cx="8208912" cy="144016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29098"/>
            <a:ext cx="1524132" cy="103031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48855"/>
              </p:ext>
            </p:extLst>
          </p:nvPr>
        </p:nvGraphicFramePr>
        <p:xfrm>
          <a:off x="1331640" y="1340769"/>
          <a:ext cx="6552728" cy="501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499"/>
                <a:gridCol w="3181229"/>
              </a:tblGrid>
              <a:tr h="868157">
                <a:tc gridSpan="2">
                  <a:txBody>
                    <a:bodyPr/>
                    <a:lstStyle/>
                    <a:p>
                      <a:r>
                        <a:rPr lang="en-GB" sz="3200" dirty="0" smtClean="0"/>
                        <a:t>Work</a:t>
                      </a:r>
                      <a:r>
                        <a:rPr lang="en-GB" sz="3200" baseline="0" dirty="0" smtClean="0"/>
                        <a:t> on those lesson essentials…….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815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Peer</a:t>
                      </a:r>
                      <a:r>
                        <a:rPr lang="en-GB" b="1" baseline="0" dirty="0" smtClean="0"/>
                        <a:t> Assessment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Oral Feedback</a:t>
                      </a:r>
                      <a:endParaRPr lang="en-GB" b="1" dirty="0"/>
                    </a:p>
                  </a:txBody>
                  <a:tcPr/>
                </a:tc>
              </a:tr>
              <a:tr h="819817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Oracy</a:t>
                      </a:r>
                      <a:r>
                        <a:rPr lang="en-GB" sz="2000" b="1" dirty="0" smtClean="0"/>
                        <a:t> Expectation 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Starters/Plenaries</a:t>
                      </a:r>
                      <a:endParaRPr lang="en-GB" sz="2000" b="1" dirty="0"/>
                    </a:p>
                  </a:txBody>
                  <a:tcPr/>
                </a:tc>
              </a:tr>
              <a:tr h="81981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Differentiation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MINT class/seating</a:t>
                      </a:r>
                      <a:r>
                        <a:rPr lang="en-GB" sz="2000" b="1" baseline="0" dirty="0" smtClean="0"/>
                        <a:t> plan effect</a:t>
                      </a:r>
                      <a:endParaRPr lang="en-GB" sz="2000" b="1" dirty="0"/>
                    </a:p>
                  </a:txBody>
                  <a:tcPr/>
                </a:tc>
              </a:tr>
              <a:tr h="81981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List of additional adults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Group work</a:t>
                      </a:r>
                      <a:endParaRPr lang="en-GB" sz="2000" b="1" dirty="0"/>
                    </a:p>
                  </a:txBody>
                  <a:tcPr/>
                </a:tc>
              </a:tr>
              <a:tr h="81981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Questioning techniques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Behaviour Management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79512" y="-1179512"/>
            <a:ext cx="6858000" cy="92170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tx2">
                  <a:lumMod val="81000"/>
                  <a:lumOff val="19000"/>
                  <a:alpha val="78000"/>
                </a:schemeClr>
              </a:gs>
              <a:gs pos="100000">
                <a:schemeClr val="accent1"/>
              </a:gs>
              <a:gs pos="44000">
                <a:schemeClr val="tx1">
                  <a:lumMod val="2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51" y="188640"/>
            <a:ext cx="8748465" cy="650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466" y="2121420"/>
            <a:ext cx="8208912" cy="144016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2" descr="http://infacom.co.uk/wp-content/uploads/2013/08/iris-logo-boa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523367" cy="10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775" y="1990049"/>
            <a:ext cx="8212251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 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544554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Using IRIS Connect to develop a CPD resource bank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70128"/>
            <a:ext cx="81481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se the IRIS Connect Discovery kit to collate Outstanding practice that can be shared with others….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subject specific CPD library 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Don’t let a lack of time stop you from being a great coach!!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79512" y="-1179512"/>
            <a:ext cx="6858000" cy="92170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tx2">
                  <a:lumMod val="81000"/>
                  <a:lumOff val="19000"/>
                  <a:alpha val="78000"/>
                </a:schemeClr>
              </a:gs>
              <a:gs pos="100000">
                <a:schemeClr val="accent1"/>
              </a:gs>
              <a:gs pos="44000">
                <a:schemeClr val="tx1">
                  <a:lumMod val="2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" y="10713"/>
            <a:ext cx="8748465" cy="650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>
                <a:latin typeface="Century Gothic" panose="020B0502020202020204" pitchFamily="34" charset="0"/>
              </a:rPr>
              <a:t>What would am I going to do differently next time I teach this class??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247" y="1297639"/>
            <a:ext cx="8208912" cy="144016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http://infacom.co.uk/wp-content/uploads/2013/08/iris-logo-boa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56" y="233900"/>
            <a:ext cx="1523367" cy="10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47" y="200387"/>
            <a:ext cx="2548566" cy="1169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entury Gothic" panose="020B0502020202020204" pitchFamily="34" charset="0"/>
              </a:rPr>
              <a:t>Having a bank of Outstanding practice would enable….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Century Gothic" panose="020B0502020202020204" pitchFamily="34" charset="0"/>
              </a:rPr>
              <a:t>Modelling </a:t>
            </a:r>
            <a:r>
              <a:rPr lang="en-GB" sz="2000" dirty="0">
                <a:latin typeface="Century Gothic" panose="020B0502020202020204" pitchFamily="34" charset="0"/>
              </a:rPr>
              <a:t>and </a:t>
            </a:r>
            <a:r>
              <a:rPr lang="en-GB" sz="2000" dirty="0" smtClean="0">
                <a:latin typeface="Century Gothic" panose="020B0502020202020204" pitchFamily="34" charset="0"/>
              </a:rPr>
              <a:t>sharing </a:t>
            </a:r>
            <a:r>
              <a:rPr lang="en-GB" sz="2000" dirty="0">
                <a:latin typeface="Century Gothic" panose="020B0502020202020204" pitchFamily="34" charset="0"/>
              </a:rPr>
              <a:t>best practice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Timely and accurate support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Peer-to-peer observation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Collaborative culture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275" y="2955354"/>
            <a:ext cx="263370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EF8F-E502-4327-994D-77C3A03F2C1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80" y="131319"/>
            <a:ext cx="2374379" cy="1147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123" y="1135182"/>
            <a:ext cx="8208912" cy="144016"/>
          </a:xfrm>
          <a:prstGeom prst="rect">
            <a:avLst/>
          </a:prstGeom>
          <a:solidFill>
            <a:schemeClr val="tx1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8849" y="1215326"/>
            <a:ext cx="82960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As a HOD, a 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team plan needs to discussed…..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hat is the </a:t>
            </a:r>
            <a:r>
              <a:rPr lang="en-GB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most urgent 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aspect of teaching for your department?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What do you feel </a:t>
            </a:r>
            <a:r>
              <a:rPr lang="en-GB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most proud 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about?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Which aspect is simply the most </a:t>
            </a:r>
            <a:r>
              <a:rPr lang="en-GB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convenient right now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Who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is going to use them and learn? 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759" y="72052"/>
            <a:ext cx="1524132" cy="103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783" y="4379083"/>
            <a:ext cx="3332833" cy="2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EF8F-E502-4327-994D-77C3A03F2C1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823330"/>
            <a:ext cx="1524132" cy="103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26" y="874554"/>
            <a:ext cx="6590347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use Colours">
      <a:dk1>
        <a:srgbClr val="002060"/>
      </a:dk1>
      <a:lt1>
        <a:sysClr val="window" lastClr="FFFFFF"/>
      </a:lt1>
      <a:dk2>
        <a:srgbClr val="002D89"/>
      </a:dk2>
      <a:lt2>
        <a:srgbClr val="DBF5F9"/>
      </a:lt2>
      <a:accent1>
        <a:srgbClr val="002060"/>
      </a:accent1>
      <a:accent2>
        <a:srgbClr val="1F68FF"/>
      </a:accent2>
      <a:accent3>
        <a:srgbClr val="002060"/>
      </a:accent3>
      <a:accent4>
        <a:srgbClr val="1F68FF"/>
      </a:accent4>
      <a:accent5>
        <a:srgbClr val="1F68FF"/>
      </a:accent5>
      <a:accent6>
        <a:srgbClr val="1F68FF"/>
      </a:accent6>
      <a:hlink>
        <a:srgbClr val="1F68FF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18390</TotalTime>
  <Words>339</Words>
  <Application>Microsoft Office PowerPoint</Application>
  <PresentationFormat>On-screen Show (4:3)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Quintin Kynaston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kwbs1</dc:creator>
  <cp:lastModifiedBy>Kyle Goulding</cp:lastModifiedBy>
  <cp:revision>858</cp:revision>
  <cp:lastPrinted>2015-06-03T13:35:47Z</cp:lastPrinted>
  <dcterms:created xsi:type="dcterms:W3CDTF">2009-01-06T09:18:02Z</dcterms:created>
  <dcterms:modified xsi:type="dcterms:W3CDTF">2015-07-12T22:28:03Z</dcterms:modified>
</cp:coreProperties>
</file>