
<file path=[Content_Types].xml><?xml version="1.0" encoding="utf-8"?>
<Types xmlns="http://schemas.openxmlformats.org/package/2006/content-types">
  <Default Extension="png" ContentType="image/png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672" r:id="rId1"/>
  </p:sldMasterIdLst>
  <p:notesMasterIdLst>
    <p:notesMasterId r:id="rId93"/>
  </p:notesMasterIdLst>
  <p:handoutMasterIdLst>
    <p:handoutMasterId r:id="rId94"/>
  </p:handoutMasterIdLst>
  <p:sldIdLst>
    <p:sldId id="726" r:id="rId2"/>
    <p:sldId id="792" r:id="rId3"/>
    <p:sldId id="795" r:id="rId4"/>
    <p:sldId id="735" r:id="rId5"/>
    <p:sldId id="793" r:id="rId6"/>
    <p:sldId id="789" r:id="rId7"/>
    <p:sldId id="794" r:id="rId8"/>
    <p:sldId id="737" r:id="rId9"/>
    <p:sldId id="736" r:id="rId10"/>
    <p:sldId id="801" r:id="rId11"/>
    <p:sldId id="804" r:id="rId12"/>
    <p:sldId id="797" r:id="rId13"/>
    <p:sldId id="738" r:id="rId14"/>
    <p:sldId id="739" r:id="rId15"/>
    <p:sldId id="796" r:id="rId16"/>
    <p:sldId id="799" r:id="rId17"/>
    <p:sldId id="798" r:id="rId18"/>
    <p:sldId id="750" r:id="rId19"/>
    <p:sldId id="742" r:id="rId20"/>
    <p:sldId id="802" r:id="rId21"/>
    <p:sldId id="741" r:id="rId22"/>
    <p:sldId id="746" r:id="rId23"/>
    <p:sldId id="808" r:id="rId24"/>
    <p:sldId id="751" r:id="rId25"/>
    <p:sldId id="827" r:id="rId26"/>
    <p:sldId id="749" r:id="rId27"/>
    <p:sldId id="753" r:id="rId28"/>
    <p:sldId id="754" r:id="rId29"/>
    <p:sldId id="747" r:id="rId30"/>
    <p:sldId id="748" r:id="rId31"/>
    <p:sldId id="800" r:id="rId32"/>
    <p:sldId id="755" r:id="rId33"/>
    <p:sldId id="745" r:id="rId34"/>
    <p:sldId id="757" r:id="rId35"/>
    <p:sldId id="758" r:id="rId36"/>
    <p:sldId id="759" r:id="rId37"/>
    <p:sldId id="760" r:id="rId38"/>
    <p:sldId id="770" r:id="rId39"/>
    <p:sldId id="810" r:id="rId40"/>
    <p:sldId id="815" r:id="rId41"/>
    <p:sldId id="816" r:id="rId42"/>
    <p:sldId id="817" r:id="rId43"/>
    <p:sldId id="813" r:id="rId44"/>
    <p:sldId id="772" r:id="rId45"/>
    <p:sldId id="771" r:id="rId46"/>
    <p:sldId id="812" r:id="rId47"/>
    <p:sldId id="752" r:id="rId48"/>
    <p:sldId id="805" r:id="rId49"/>
    <p:sldId id="756" r:id="rId50"/>
    <p:sldId id="811" r:id="rId51"/>
    <p:sldId id="779" r:id="rId52"/>
    <p:sldId id="761" r:id="rId53"/>
    <p:sldId id="762" r:id="rId54"/>
    <p:sldId id="763" r:id="rId55"/>
    <p:sldId id="806" r:id="rId56"/>
    <p:sldId id="787" r:id="rId57"/>
    <p:sldId id="788" r:id="rId58"/>
    <p:sldId id="784" r:id="rId59"/>
    <p:sldId id="783" r:id="rId60"/>
    <p:sldId id="814" r:id="rId61"/>
    <p:sldId id="764" r:id="rId62"/>
    <p:sldId id="766" r:id="rId63"/>
    <p:sldId id="809" r:id="rId64"/>
    <p:sldId id="765" r:id="rId65"/>
    <p:sldId id="786" r:id="rId66"/>
    <p:sldId id="767" r:id="rId67"/>
    <p:sldId id="769" r:id="rId68"/>
    <p:sldId id="768" r:id="rId69"/>
    <p:sldId id="773" r:id="rId70"/>
    <p:sldId id="774" r:id="rId71"/>
    <p:sldId id="775" r:id="rId72"/>
    <p:sldId id="776" r:id="rId73"/>
    <p:sldId id="777" r:id="rId74"/>
    <p:sldId id="778" r:id="rId75"/>
    <p:sldId id="803" r:id="rId76"/>
    <p:sldId id="785" r:id="rId77"/>
    <p:sldId id="819" r:id="rId78"/>
    <p:sldId id="743" r:id="rId79"/>
    <p:sldId id="744" r:id="rId80"/>
    <p:sldId id="781" r:id="rId81"/>
    <p:sldId id="782" r:id="rId82"/>
    <p:sldId id="818" r:id="rId83"/>
    <p:sldId id="791" r:id="rId84"/>
    <p:sldId id="807" r:id="rId85"/>
    <p:sldId id="780" r:id="rId86"/>
    <p:sldId id="825" r:id="rId87"/>
    <p:sldId id="820" r:id="rId88"/>
    <p:sldId id="822" r:id="rId89"/>
    <p:sldId id="823" r:id="rId90"/>
    <p:sldId id="824" r:id="rId91"/>
    <p:sldId id="826" r:id="rId92"/>
  </p:sldIdLst>
  <p:sldSz cx="9144000" cy="6858000" type="letter"/>
  <p:notesSz cx="6877050" cy="9850438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4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4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4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4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00"/>
    <a:srgbClr val="66CCFF"/>
    <a:srgbClr val="FFFF00"/>
    <a:srgbClr val="9999FF"/>
    <a:srgbClr val="00FF99"/>
    <a:srgbClr val="FFFF99"/>
    <a:srgbClr val="FF9933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769" autoAdjust="0"/>
  </p:normalViewPr>
  <p:slideViewPr>
    <p:cSldViewPr>
      <p:cViewPr varScale="1">
        <p:scale>
          <a:sx n="92" d="100"/>
          <a:sy n="92" d="100"/>
        </p:scale>
        <p:origin x="-53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0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>
        <p:scale>
          <a:sx n="100" d="100"/>
          <a:sy n="100" d="100"/>
        </p:scale>
        <p:origin x="-1626" y="-72"/>
      </p:cViewPr>
      <p:guideLst>
        <p:guide orient="horz" pos="3102"/>
        <p:guide pos="216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7777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678363"/>
            <a:ext cx="5041900" cy="4433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4587" tIns="46464" rIns="94587" bIns="4646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notes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6147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85838" y="746125"/>
            <a:ext cx="4906962" cy="36798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34703172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ok Antiqua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ok Antiqua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ok Antiqua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ok Antiqua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ok Antiqua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76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81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88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89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91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8306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7522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8546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dirty="0" smtClean="0"/>
              <a:t>Walk the school</a:t>
            </a:r>
          </a:p>
          <a:p>
            <a:pPr marL="228600" indent="-228600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dirty="0" smtClean="0"/>
              <a:t>Step into cover lessons; walkabout;;</a:t>
            </a:r>
          </a:p>
          <a:p>
            <a:pPr marL="228600" indent="-228600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dirty="0" smtClean="0"/>
              <a:t>Listen, listen, listen to issues. Ask staff for solutions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This presentation by @TeacherToolkit ( </a:t>
            </a:r>
            <a:r>
              <a:rPr lang="en-US" dirty="0" smtClean="0">
                <a:hlinkClick r:id="rId3"/>
              </a:rPr>
              <a:t>Ross Morrison McGill</a:t>
            </a:r>
            <a:r>
              <a:rPr lang="en-US" dirty="0" smtClean="0"/>
              <a:t> ) is licensed under a </a:t>
            </a:r>
            <a:r>
              <a:rPr lang="en-US" dirty="0" smtClean="0">
                <a:hlinkClick r:id="rId4"/>
              </a:rPr>
              <a:t>Creative Commons Attribution-NonCommercial-NoDerivs 3.0 Unported License</a:t>
            </a:r>
            <a:r>
              <a:rPr lang="en-US" dirty="0" smtClean="0"/>
              <a:t>. Based on all work published at </a:t>
            </a:r>
            <a:r>
              <a:rPr lang="en-US" dirty="0" smtClean="0">
                <a:hlinkClick r:id="rId5"/>
              </a:rPr>
              <a:t>www.teachertoolkit.me</a:t>
            </a:r>
            <a:r>
              <a:rPr lang="en-US" dirty="0" smtClean="0"/>
              <a:t>.</a:t>
            </a:r>
          </a:p>
          <a:p>
            <a:pPr>
              <a:defRPr/>
            </a:pPr>
            <a:r>
              <a:rPr lang="en-US" dirty="0" smtClean="0"/>
              <a:t>Produced for </a:t>
            </a:r>
            <a:r>
              <a:rPr lang="en-US" dirty="0" err="1" smtClean="0"/>
              <a:t>PiXL</a:t>
            </a:r>
            <a:r>
              <a:rPr lang="en-US" dirty="0" smtClean="0"/>
              <a:t> National Conference – 3</a:t>
            </a:r>
            <a:r>
              <a:rPr lang="en-US" baseline="30000" dirty="0" smtClean="0"/>
              <a:t>rd</a:t>
            </a:r>
            <a:r>
              <a:rPr lang="en-US" dirty="0" smtClean="0"/>
              <a:t> December 2013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0594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1618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2642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Wonderpets- Linny; Tuck &amp; Ming-Ming</a:t>
            </a:r>
          </a:p>
          <a:p>
            <a:pPr defTabSz="457200" eaLnBrk="1" hangingPunct="1">
              <a:spcBef>
                <a:spcPct val="0"/>
              </a:spcBef>
            </a:pPr>
            <a:endParaRPr lang="en-US">
              <a:latin typeface="Book Antiqua" charset="0"/>
            </a:endParaRPr>
          </a:p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3666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version – worked well – but became paper led.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This presentation by @TeacherToolkit ( </a:t>
            </a:r>
            <a:r>
              <a:rPr lang="en-US" dirty="0" smtClean="0">
                <a:hlinkClick r:id="rId3"/>
              </a:rPr>
              <a:t>Ross Morrison McGill</a:t>
            </a:r>
            <a:r>
              <a:rPr lang="en-US" dirty="0" smtClean="0"/>
              <a:t> ) is licensed under a </a:t>
            </a:r>
            <a:r>
              <a:rPr lang="en-US" dirty="0" smtClean="0">
                <a:hlinkClick r:id="rId4"/>
              </a:rPr>
              <a:t>Creative Commons Attribution-NonCommercial-NoDerivs 3.0 Unported License</a:t>
            </a:r>
            <a:r>
              <a:rPr lang="en-US" dirty="0" smtClean="0"/>
              <a:t>. Based on all work published at </a:t>
            </a:r>
            <a:r>
              <a:rPr lang="en-US" dirty="0" smtClean="0">
                <a:hlinkClick r:id="rId5"/>
              </a:rPr>
              <a:t>www.teachertoolkit.me</a:t>
            </a:r>
            <a:r>
              <a:rPr lang="en-US" dirty="0" smtClean="0"/>
              <a:t>.</a:t>
            </a:r>
          </a:p>
          <a:p>
            <a:pPr>
              <a:defRPr/>
            </a:pPr>
            <a:r>
              <a:rPr lang="en-US" dirty="0" smtClean="0"/>
              <a:t>Produced for </a:t>
            </a:r>
            <a:r>
              <a:rPr lang="en-US" dirty="0" err="1" smtClean="0"/>
              <a:t>PiXL</a:t>
            </a:r>
            <a:r>
              <a:rPr lang="en-US" dirty="0" smtClean="0"/>
              <a:t> National Conference – 3</a:t>
            </a:r>
            <a:r>
              <a:rPr lang="en-US" baseline="30000" dirty="0" smtClean="0"/>
              <a:t>rd</a:t>
            </a:r>
            <a:r>
              <a:rPr lang="en-US" dirty="0" smtClean="0"/>
              <a:t> December 2013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5714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6738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933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7762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8786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981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0834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1858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4386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2882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3906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493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5954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0354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6978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8002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9026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005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1074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2098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3122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 dirty="0">
                <a:latin typeface="Book Antiqua" charset="0"/>
              </a:rPr>
              <a:t>This presentation by @TeacherToolkit ( </a:t>
            </a:r>
            <a:r>
              <a:rPr lang="en-US" dirty="0">
                <a:latin typeface="Book Antiqua" charset="0"/>
                <a:hlinkClick r:id="rId3"/>
              </a:rPr>
              <a:t>Ross Morrison McGill</a:t>
            </a:r>
            <a:r>
              <a:rPr lang="en-US" dirty="0">
                <a:latin typeface="Book Antiqua" charset="0"/>
              </a:rPr>
              <a:t> ) is licensed under a </a:t>
            </a:r>
            <a:r>
              <a:rPr lang="en-US" dirty="0">
                <a:latin typeface="Book Antiqua" charset="0"/>
                <a:hlinkClick r:id="rId4"/>
              </a:rPr>
              <a:t>Creative Commons Attribution-</a:t>
            </a:r>
            <a:r>
              <a:rPr lang="en-US" dirty="0" err="1">
                <a:latin typeface="Book Antiqua" charset="0"/>
                <a:hlinkClick r:id="rId4"/>
              </a:rPr>
              <a:t>NonCommercial</a:t>
            </a:r>
            <a:r>
              <a:rPr lang="en-US" dirty="0">
                <a:latin typeface="Book Antiqua" charset="0"/>
                <a:hlinkClick r:id="rId4"/>
              </a:rPr>
              <a:t>-</a:t>
            </a:r>
            <a:r>
              <a:rPr lang="en-US" dirty="0" err="1">
                <a:latin typeface="Book Antiqua" charset="0"/>
                <a:hlinkClick r:id="rId4"/>
              </a:rPr>
              <a:t>NoDerivs</a:t>
            </a:r>
            <a:r>
              <a:rPr lang="en-US" dirty="0">
                <a:latin typeface="Book Antiqua" charset="0"/>
                <a:hlinkClick r:id="rId4"/>
              </a:rPr>
              <a:t> 3.0 </a:t>
            </a:r>
            <a:r>
              <a:rPr lang="en-US" dirty="0" err="1">
                <a:latin typeface="Book Antiqua" charset="0"/>
                <a:hlinkClick r:id="rId4"/>
              </a:rPr>
              <a:t>Unported</a:t>
            </a:r>
            <a:r>
              <a:rPr lang="en-US" dirty="0">
                <a:latin typeface="Book Antiqua" charset="0"/>
                <a:hlinkClick r:id="rId4"/>
              </a:rPr>
              <a:t> License</a:t>
            </a:r>
            <a:r>
              <a:rPr lang="en-US" dirty="0">
                <a:latin typeface="Book Antiqua" charset="0"/>
              </a:rPr>
              <a:t>. Based on all work published at </a:t>
            </a:r>
            <a:r>
              <a:rPr lang="en-US" dirty="0">
                <a:latin typeface="Book Antiqua" charset="0"/>
                <a:hlinkClick r:id="rId5"/>
              </a:rPr>
              <a:t>www.teachertoolkit.me</a:t>
            </a:r>
            <a:r>
              <a:rPr lang="en-US" dirty="0">
                <a:latin typeface="Book Antiqua" charset="0"/>
              </a:rPr>
              <a:t>.</a:t>
            </a:r>
          </a:p>
          <a:p>
            <a:pPr defTabSz="457200"/>
            <a:r>
              <a:rPr lang="en-US" dirty="0">
                <a:latin typeface="Book Antiqua" charset="0"/>
              </a:rPr>
              <a:t>Produced for PiXL National Conference – 3</a:t>
            </a:r>
            <a:r>
              <a:rPr lang="en-US" baseline="30000" dirty="0">
                <a:latin typeface="Book Antiqua" charset="0"/>
              </a:rPr>
              <a:t>rd</a:t>
            </a:r>
            <a:r>
              <a:rPr lang="en-US" dirty="0">
                <a:latin typeface="Book Antiqua" charset="0"/>
              </a:rPr>
              <a:t> December 2013</a:t>
            </a:r>
          </a:p>
          <a:p>
            <a:pPr defTabSz="457200"/>
            <a:endParaRPr lang="en-US" dirty="0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4146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517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6194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1378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7218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8242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9266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029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1314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2338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3362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4386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541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6434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2402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7458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8482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9506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053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1554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2578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3602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4626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565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6674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3426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7698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8722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9746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077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1794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2818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42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4866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589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6914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445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I arrived the day after!</a:t>
            </a:r>
          </a:p>
          <a:p>
            <a:pPr defTabSz="457200" eaLnBrk="1" hangingPunct="1">
              <a:spcBef>
                <a:spcPct val="0"/>
              </a:spcBef>
            </a:pPr>
            <a:endParaRPr lang="en-US">
              <a:latin typeface="Book Antiqua" charset="0"/>
            </a:endParaRPr>
          </a:p>
          <a:p>
            <a:pPr defTabSz="457200" eaLnBrk="1" hangingPunct="1">
              <a:spcBef>
                <a:spcPct val="0"/>
              </a:spcBef>
            </a:pPr>
            <a:endParaRPr lang="en-US">
              <a:latin typeface="Book Antiqua" charset="0"/>
            </a:endParaRPr>
          </a:p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7938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8962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9986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101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2034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3058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4082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4082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5106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613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5474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7154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8178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9202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0226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125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Wonderpets- Linny; Tuck &amp; Ming-Ming</a:t>
            </a:r>
          </a:p>
          <a:p>
            <a:pPr defTabSz="457200" eaLnBrk="1" hangingPunct="1">
              <a:spcBef>
                <a:spcPct val="0"/>
              </a:spcBef>
            </a:pPr>
            <a:endParaRPr lang="en-US">
              <a:latin typeface="Book Antiqua" charset="0"/>
            </a:endParaRPr>
          </a:p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2274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2274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2274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2274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2274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dirty="0" smtClean="0"/>
              <a:t>Walk the school</a:t>
            </a:r>
          </a:p>
          <a:p>
            <a:pPr marL="228600" indent="-228600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dirty="0" smtClean="0"/>
              <a:t>Step into cover lessons; walkabout;;</a:t>
            </a:r>
          </a:p>
          <a:p>
            <a:pPr marL="228600" indent="-228600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dirty="0" smtClean="0"/>
              <a:t>Listen, listen, listen to issues. Ask staff for solutions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This presentation by @TeacherToolkit ( </a:t>
            </a:r>
            <a:r>
              <a:rPr lang="en-US" dirty="0" smtClean="0">
                <a:hlinkClick r:id="rId3"/>
              </a:rPr>
              <a:t>Ross Morrison McGill</a:t>
            </a:r>
            <a:r>
              <a:rPr lang="en-US" dirty="0" smtClean="0"/>
              <a:t> ) is licensed under a </a:t>
            </a:r>
            <a:r>
              <a:rPr lang="en-US" dirty="0" smtClean="0">
                <a:hlinkClick r:id="rId4"/>
              </a:rPr>
              <a:t>Creative Commons Attribution-NonCommercial-NoDerivs 3.0 Unported License</a:t>
            </a:r>
            <a:r>
              <a:rPr lang="en-US" dirty="0" smtClean="0"/>
              <a:t>. Based on all work published at </a:t>
            </a:r>
            <a:r>
              <a:rPr lang="en-US" dirty="0" smtClean="0">
                <a:hlinkClick r:id="rId5"/>
              </a:rPr>
              <a:t>www.teachertoolkit.me</a:t>
            </a:r>
            <a:r>
              <a:rPr lang="en-US" dirty="0" smtClean="0"/>
              <a:t>.</a:t>
            </a:r>
          </a:p>
          <a:p>
            <a:pPr>
              <a:defRPr/>
            </a:pPr>
            <a:r>
              <a:rPr lang="en-US" dirty="0" smtClean="0"/>
              <a:t>Produced for </a:t>
            </a:r>
            <a:r>
              <a:rPr lang="en-US" dirty="0" err="1" smtClean="0"/>
              <a:t>PiXL</a:t>
            </a:r>
            <a:r>
              <a:rPr lang="en-US" dirty="0" smtClean="0"/>
              <a:t> National Conference – 3</a:t>
            </a:r>
            <a:r>
              <a:rPr lang="en-US" baseline="30000" dirty="0" smtClean="0"/>
              <a:t>rd</a:t>
            </a:r>
            <a:r>
              <a:rPr lang="en-US" dirty="0" smtClean="0"/>
              <a:t> December 2013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2274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2274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>
                <a:latin typeface="Book Antiqua" charset="0"/>
              </a:rPr>
              <a:t>This presentation by @TeacherToolkit ( </a:t>
            </a:r>
            <a:r>
              <a:rPr lang="en-US">
                <a:latin typeface="Book Antiqua" charset="0"/>
                <a:hlinkClick r:id="rId3"/>
              </a:rPr>
              <a:t>Ross Morrison McGill</a:t>
            </a:r>
            <a:r>
              <a:rPr lang="en-US">
                <a:latin typeface="Book Antiqua" charset="0"/>
              </a:rPr>
              <a:t> ) is licensed under a </a:t>
            </a:r>
            <a:r>
              <a:rPr lang="en-US">
                <a:latin typeface="Book Antiqua" charset="0"/>
                <a:hlinkClick r:id="rId4"/>
              </a:rPr>
              <a:t>Creative Commons Attribution-NonCommercial-NoDerivs 3.0 Unported License</a:t>
            </a:r>
            <a:r>
              <a:rPr lang="en-US">
                <a:latin typeface="Book Antiqua" charset="0"/>
              </a:rPr>
              <a:t>. Based on all work published at </a:t>
            </a:r>
            <a:r>
              <a:rPr lang="en-US">
                <a:latin typeface="Book Antiqua" charset="0"/>
                <a:hlinkClick r:id="rId5"/>
              </a:rPr>
              <a:t>www.teachertoolkit.me</a:t>
            </a:r>
            <a:r>
              <a:rPr lang="en-US">
                <a:latin typeface="Book Antiqua" charset="0"/>
              </a:rPr>
              <a:t>.</a:t>
            </a:r>
          </a:p>
          <a:p>
            <a:pPr defTabSz="457200"/>
            <a:r>
              <a:rPr lang="en-US">
                <a:latin typeface="Book Antiqua" charset="0"/>
              </a:rPr>
              <a:t>Produced for PiXL National Conference – 3</a:t>
            </a:r>
            <a:r>
              <a:rPr lang="en-US" baseline="30000">
                <a:latin typeface="Book Antiqua" charset="0"/>
              </a:rPr>
              <a:t>rd</a:t>
            </a:r>
            <a:r>
              <a:rPr lang="en-US">
                <a:latin typeface="Book Antiqua" charset="0"/>
              </a:rPr>
              <a:t> December 2013</a:t>
            </a:r>
          </a:p>
          <a:p>
            <a:pPr defTabSz="457200"/>
            <a:endParaRPr lang="en-US">
              <a:latin typeface="Book Antiqua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C08C5-2FEF-5E43-A295-F4F5D5C98DD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6181796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performing-arts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188913"/>
            <a:ext cx="630238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school_logo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14313"/>
            <a:ext cx="357187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650EC-1E3E-A042-B3AC-D099B89435F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937688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school_logo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3714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performing-arts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142875"/>
            <a:ext cx="51435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58514-7E95-5744-9A46-8C4CA72C94A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81684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pixl-logo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97155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1e9cbd3-f6d2-4941-96f9-7a2481017070" descr="777473DD-6951-47CD-B229-FA3C1FC2A377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5445125"/>
            <a:ext cx="9017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D475B86-84B3-3F44-B9AE-B5F6406CC5D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9590907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F92BD-3EBF-704D-8291-1E42C0E2A48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096208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902EB-FF09-6846-8AFE-B72BF4EB843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926658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8D14B-F938-844D-A0CB-2B0EACCC8E4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448459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1FA8E-95A1-8941-9A4C-C841D07912E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2282870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9F534-35C1-A74F-94A4-7BA5913FA01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807658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6E1CA-08A9-DA4C-9DD1-8638C0868F0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481362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FD8E4-0E75-6343-BBBE-6ABE46D0FFD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8904566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chool_logo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3714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performing-arts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142875"/>
            <a:ext cx="51435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1D4BD-4F8B-5248-9BCC-12DEE331785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9589995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62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A1B243-CC01-9744-ACC9-41531259762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97" r:id="rId1"/>
    <p:sldLayoutId id="2147484690" r:id="rId2"/>
    <p:sldLayoutId id="2147484691" r:id="rId3"/>
    <p:sldLayoutId id="2147484692" r:id="rId4"/>
    <p:sldLayoutId id="2147484693" r:id="rId5"/>
    <p:sldLayoutId id="2147484694" r:id="rId6"/>
    <p:sldLayoutId id="2147484695" r:id="rId7"/>
    <p:sldLayoutId id="2147484696" r:id="rId8"/>
    <p:sldLayoutId id="2147484698" r:id="rId9"/>
    <p:sldLayoutId id="2147484699" r:id="rId10"/>
    <p:sldLayoutId id="2147484700" r:id="rId11"/>
    <p:sldLayoutId id="2147484701" r:id="rId12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4.png"/><Relationship Id="rId5" Type="http://schemas.openxmlformats.org/officeDocument/2006/relationships/oleObject" Target="../embeddings/Microsoft_Excel_97-2003_Worksheet1.xls"/><Relationship Id="rId4" Type="http://schemas.openxmlformats.org/officeDocument/2006/relationships/image" Target="../media/image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5.png"/><Relationship Id="rId5" Type="http://schemas.openxmlformats.org/officeDocument/2006/relationships/oleObject" Target="../embeddings/Microsoft_Excel_97-2003_Worksheet2.xls"/><Relationship Id="rId4" Type="http://schemas.openxmlformats.org/officeDocument/2006/relationships/image" Target="../media/image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TeacherToolkit.me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TeacherToolkit.m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79388" y="1125538"/>
            <a:ext cx="8709025" cy="518318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400" b="1" dirty="0" smtClean="0">
                <a:latin typeface="Impact"/>
                <a:cs typeface="Impact"/>
              </a:rPr>
              <a:t>Inspirational Leadership</a:t>
            </a:r>
          </a:p>
          <a:p>
            <a:pPr>
              <a:defRPr/>
            </a:pPr>
            <a:r>
              <a:rPr lang="en-US" sz="2100" b="1" dirty="0" smtClean="0">
                <a:latin typeface="Impact"/>
                <a:cs typeface="Impact"/>
              </a:rPr>
              <a:t>of</a:t>
            </a:r>
          </a:p>
          <a:p>
            <a:pPr>
              <a:defRPr/>
            </a:pPr>
            <a:r>
              <a:rPr lang="en-US" sz="5400" b="1" dirty="0" smtClean="0">
                <a:latin typeface="Impact"/>
                <a:cs typeface="Impact"/>
              </a:rPr>
              <a:t>Teaching and Learning</a:t>
            </a:r>
          </a:p>
          <a:p>
            <a:pPr>
              <a:defRPr/>
            </a:pPr>
            <a:endParaRPr lang="en-US" sz="5400" b="1" dirty="0" smtClean="0">
              <a:latin typeface="Impact"/>
              <a:cs typeface="Impact"/>
            </a:endParaRPr>
          </a:p>
          <a:p>
            <a:pPr>
              <a:defRPr/>
            </a:pPr>
            <a:r>
              <a:rPr lang="en-US" sz="3100" b="1" dirty="0" smtClean="0">
                <a:latin typeface="Impact"/>
                <a:cs typeface="Impact"/>
              </a:rPr>
              <a:t>by</a:t>
            </a:r>
          </a:p>
          <a:p>
            <a:pPr>
              <a:defRPr/>
            </a:pPr>
            <a:r>
              <a:rPr lang="en-US" sz="5400" b="1" dirty="0" smtClean="0">
                <a:latin typeface="Impact"/>
                <a:cs typeface="Impact"/>
              </a:rPr>
              <a:t>Ross Morrison McGill </a:t>
            </a:r>
            <a:br>
              <a:rPr lang="en-US" sz="5400" b="1" dirty="0" smtClean="0">
                <a:latin typeface="Impact"/>
                <a:cs typeface="Impact"/>
              </a:rPr>
            </a:br>
            <a:r>
              <a:rPr lang="en-US" sz="3300" b="1" dirty="0" smtClean="0">
                <a:solidFill>
                  <a:srgbClr val="FF0000"/>
                </a:solidFill>
                <a:latin typeface="Impact"/>
                <a:cs typeface="Impact"/>
              </a:rPr>
              <a:t>@TeacherToolkit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1" descr="6231641551_3b58da878d_o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765175"/>
            <a:ext cx="8964613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3"/>
          <p:cNvSpPr>
            <a:spLocks noChangeArrowheads="1"/>
          </p:cNvSpPr>
          <p:nvPr/>
        </p:nvSpPr>
        <p:spPr bwMode="auto">
          <a:xfrm>
            <a:off x="1952625" y="2133600"/>
            <a:ext cx="495935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6000">
                <a:latin typeface="Impact" charset="0"/>
                <a:cs typeface="Impact" charset="0"/>
              </a:rPr>
              <a:t>December 2011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547813" y="1484313"/>
            <a:ext cx="60833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1143000" indent="-1143000">
              <a:buFont typeface="Calibri" charset="0"/>
              <a:buAutoNum type="arabicPeriod"/>
            </a:pPr>
            <a:r>
              <a:rPr lang="en-US" sz="6000">
                <a:latin typeface="Impact" charset="0"/>
                <a:cs typeface="Impact" charset="0"/>
              </a:rPr>
              <a:t>Meet and greet</a:t>
            </a:r>
          </a:p>
          <a:p>
            <a:pPr marL="1143000" indent="-1143000">
              <a:buFont typeface="Calibri" charset="0"/>
              <a:buAutoNum type="arabicPeriod"/>
            </a:pPr>
            <a:r>
              <a:rPr lang="en-US" sz="6000">
                <a:latin typeface="Impact" charset="0"/>
                <a:cs typeface="Impact" charset="0"/>
              </a:rPr>
              <a:t>Support</a:t>
            </a:r>
          </a:p>
          <a:p>
            <a:pPr marL="1143000" indent="-1143000">
              <a:buFont typeface="Calibri" charset="0"/>
              <a:buAutoNum type="arabicPeriod"/>
            </a:pPr>
            <a:r>
              <a:rPr lang="en-US" sz="6000">
                <a:latin typeface="Impact" charset="0"/>
                <a:cs typeface="Impact" charset="0"/>
              </a:rPr>
              <a:t>Listen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creen Shot 2013-11-30 at 20.19.56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981075"/>
            <a:ext cx="6661150" cy="465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79388" y="1125538"/>
            <a:ext cx="8785225" cy="332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14350" indent="-514350">
              <a:buFont typeface="Calibri" charset="0"/>
              <a:buAutoNum type="arabicPeriod"/>
            </a:pPr>
            <a:endParaRPr lang="en-US" sz="3000">
              <a:latin typeface="Impact" charset="0"/>
              <a:cs typeface="Impact" charset="0"/>
            </a:endParaRPr>
          </a:p>
          <a:p>
            <a:pPr marL="514350" indent="-514350">
              <a:buFont typeface="Calibri" charset="0"/>
              <a:buAutoNum type="arabicPeriod"/>
            </a:pPr>
            <a:r>
              <a:rPr lang="en-US" sz="3000">
                <a:latin typeface="Impact" charset="0"/>
                <a:cs typeface="Impact" charset="0"/>
              </a:rPr>
              <a:t>Share the concept </a:t>
            </a:r>
          </a:p>
          <a:p>
            <a:pPr marL="514350" indent="-514350">
              <a:buFont typeface="Calibri" charset="0"/>
              <a:buAutoNum type="arabicPeriod"/>
            </a:pPr>
            <a:r>
              <a:rPr lang="en-US" sz="3000">
                <a:latin typeface="Impact" charset="0"/>
                <a:cs typeface="Impact" charset="0"/>
              </a:rPr>
              <a:t>Plan a series of focus weeks.</a:t>
            </a:r>
          </a:p>
          <a:p>
            <a:pPr marL="514350" indent="-514350">
              <a:buFont typeface="Calibri" charset="0"/>
              <a:buAutoNum type="arabicPeriod"/>
            </a:pPr>
            <a:r>
              <a:rPr lang="en-US" sz="3000">
                <a:latin typeface="Impact" charset="0"/>
                <a:cs typeface="Impact" charset="0"/>
              </a:rPr>
              <a:t>Map the teacher, the location, the skill to share.</a:t>
            </a:r>
          </a:p>
          <a:p>
            <a:pPr marL="514350" indent="-514350">
              <a:buFont typeface="Calibri" charset="0"/>
              <a:buAutoNum type="arabicPeriod"/>
            </a:pPr>
            <a:r>
              <a:rPr lang="en-US" sz="3000">
                <a:latin typeface="Impact" charset="0"/>
                <a:cs typeface="Impact" charset="0"/>
              </a:rPr>
              <a:t>Promote everywhere.</a:t>
            </a:r>
          </a:p>
          <a:p>
            <a:pPr marL="514350" indent="-514350">
              <a:buFont typeface="Calibri" charset="0"/>
              <a:buAutoNum type="arabicPeriod"/>
            </a:pPr>
            <a:r>
              <a:rPr lang="en-US" sz="3000">
                <a:latin typeface="Impact" charset="0"/>
                <a:cs typeface="Impact" charset="0"/>
              </a:rPr>
              <a:t>Provide staff with a sign for their classroom.</a:t>
            </a:r>
          </a:p>
          <a:p>
            <a:pPr marL="514350" indent="-514350">
              <a:buFont typeface="Calibri" charset="0"/>
              <a:buAutoNum type="arabicPeriod"/>
            </a:pPr>
            <a:r>
              <a:rPr lang="en-US" sz="3000">
                <a:latin typeface="Impact" charset="0"/>
                <a:cs typeface="Impact" charset="0"/>
              </a:rPr>
              <a:t>Longer term: re-visit with good to outstanding etc.</a:t>
            </a:r>
          </a:p>
        </p:txBody>
      </p:sp>
      <p:pic>
        <p:nvPicPr>
          <p:cNvPr id="20483" name="Picture 4" descr="Screen Shot 2013-11-30 at 20.19.56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620713"/>
            <a:ext cx="2052638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Rectangle 1"/>
          <p:cNvSpPr>
            <a:spLocks noChangeArrowheads="1"/>
          </p:cNvSpPr>
          <p:nvPr/>
        </p:nvSpPr>
        <p:spPr bwMode="auto">
          <a:xfrm>
            <a:off x="1042988" y="981075"/>
            <a:ext cx="71358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6000">
                <a:latin typeface="Impact" charset="0"/>
                <a:cs typeface="Impact" charset="0"/>
              </a:rPr>
              <a:t>What’s going to work?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203575" y="4797425"/>
            <a:ext cx="27193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Impact" charset="0"/>
                <a:cs typeface="Impact" charset="0"/>
              </a:rPr>
              <a:t>Teamwork!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276475"/>
            <a:ext cx="3802062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1050925" y="2133600"/>
            <a:ext cx="6764338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6000">
                <a:latin typeface="Impact" charset="0"/>
                <a:cs typeface="Impact" charset="0"/>
              </a:rPr>
              <a:t>January - March 2012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3" descr="Screen Shot 2013-11-30 at 20.03.09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44625"/>
            <a:ext cx="7632700" cy="536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1"/>
          <p:cNvSpPr>
            <a:spLocks noChangeArrowheads="1"/>
          </p:cNvSpPr>
          <p:nvPr/>
        </p:nvSpPr>
        <p:spPr bwMode="auto">
          <a:xfrm>
            <a:off x="107950" y="765175"/>
            <a:ext cx="5040313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5000">
                <a:latin typeface="Impact" charset="0"/>
                <a:cs typeface="Impact" charset="0"/>
              </a:rPr>
              <a:t>Learning Walks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1" descr="Screen Shot 2013-11-30 at 20.27.25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15888"/>
            <a:ext cx="5549900" cy="649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179388" y="1412875"/>
            <a:ext cx="6965950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500">
                <a:latin typeface="Impact" charset="0"/>
                <a:cs typeface="Impact" charset="0"/>
              </a:rPr>
              <a:t>Learning </a:t>
            </a:r>
          </a:p>
          <a:p>
            <a:r>
              <a:rPr lang="en-US" sz="4500">
                <a:latin typeface="Impact" charset="0"/>
                <a:cs typeface="Impact" charset="0"/>
              </a:rPr>
              <a:t>Walks </a:t>
            </a:r>
          </a:p>
          <a:p>
            <a:r>
              <a:rPr lang="en-US" sz="4500">
                <a:latin typeface="Impact" charset="0"/>
                <a:cs typeface="Impact" charset="0"/>
              </a:rPr>
              <a:t>report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1" descr="Screen Shot 2013-11-30 at 20.12.50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836613"/>
            <a:ext cx="7307262" cy="510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827088" y="5876925"/>
            <a:ext cx="6967537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5000">
                <a:latin typeface="Impact" charset="0"/>
                <a:cs typeface="Impact" charset="0"/>
              </a:rPr>
              <a:t>Book Reviews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 amt="37000"/>
          </a:blip>
          <a:stretch>
            <a:fillRect/>
          </a:stretch>
        </p:blipFill>
        <p:spPr>
          <a:xfrm>
            <a:off x="429075" y="764704"/>
            <a:ext cx="7560840" cy="5917646"/>
          </a:xfrm>
          <a:prstGeom prst="rect">
            <a:avLst/>
          </a:prstGeom>
        </p:spPr>
      </p:pic>
      <p:pic>
        <p:nvPicPr>
          <p:cNvPr id="819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971550" y="1557338"/>
            <a:ext cx="6769100" cy="410368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>
              <a:buFontTx/>
              <a:buAutoNum type="arabicPeriod"/>
              <a:defRPr/>
            </a:pPr>
            <a:r>
              <a:rPr lang="en-US" sz="3000" b="1" dirty="0" smtClean="0">
                <a:latin typeface="Impact"/>
                <a:cs typeface="Impact"/>
              </a:rPr>
              <a:t>Role; context; background</a:t>
            </a:r>
          </a:p>
          <a:p>
            <a:pPr marL="514350" indent="-514350" algn="l">
              <a:buFont typeface="+mj-lt"/>
              <a:buAutoNum type="arabicPeriod"/>
              <a:defRPr/>
            </a:pPr>
            <a:endParaRPr lang="en-US" sz="3000" b="1" dirty="0" smtClean="0">
              <a:latin typeface="Impact"/>
              <a:cs typeface="Impact"/>
            </a:endParaRPr>
          </a:p>
          <a:p>
            <a:pPr marL="514350" indent="-514350" algn="l">
              <a:buFontTx/>
              <a:buAutoNum type="arabicPeriod"/>
              <a:defRPr/>
            </a:pPr>
            <a:r>
              <a:rPr lang="en-US" sz="3000" b="1" dirty="0" smtClean="0">
                <a:solidFill>
                  <a:srgbClr val="FF0000"/>
                </a:solidFill>
                <a:latin typeface="Impact"/>
                <a:cs typeface="Impact"/>
              </a:rPr>
              <a:t>Our journey </a:t>
            </a:r>
            <a:r>
              <a:rPr lang="en-US" sz="3000" b="1" dirty="0" smtClean="0">
                <a:latin typeface="Impact"/>
                <a:cs typeface="Impact"/>
              </a:rPr>
              <a:t>at Greig City Academy</a:t>
            </a:r>
          </a:p>
          <a:p>
            <a:pPr marL="514350" indent="-514350" algn="l">
              <a:buFont typeface="+mj-lt"/>
              <a:buAutoNum type="arabicPeriod"/>
              <a:defRPr/>
            </a:pPr>
            <a:endParaRPr lang="en-US" sz="3000" b="1" dirty="0" smtClean="0">
              <a:latin typeface="Impact"/>
              <a:cs typeface="Impact"/>
            </a:endParaRPr>
          </a:p>
          <a:p>
            <a:pPr marL="514350" indent="-514350" algn="l">
              <a:buFontTx/>
              <a:buAutoNum type="arabicPeriod"/>
              <a:defRPr/>
            </a:pPr>
            <a:r>
              <a:rPr lang="en-US" sz="3000" b="1" dirty="0" smtClean="0">
                <a:latin typeface="Impact"/>
                <a:cs typeface="Impact"/>
              </a:rPr>
              <a:t>Wider exposure via social media.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3"/>
          <p:cNvSpPr>
            <a:spLocks noChangeArrowheads="1"/>
          </p:cNvSpPr>
          <p:nvPr/>
        </p:nvSpPr>
        <p:spPr bwMode="auto">
          <a:xfrm>
            <a:off x="1730375" y="2133600"/>
            <a:ext cx="5405438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6000">
                <a:latin typeface="Impact" charset="0"/>
                <a:cs typeface="Impact" charset="0"/>
              </a:rPr>
              <a:t>April – June 2012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Screen Shot 2013-11-30 at 20.05.09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765175"/>
            <a:ext cx="7524750" cy="520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1042988" y="5876925"/>
            <a:ext cx="6967537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5000">
                <a:latin typeface="Impact" charset="0"/>
                <a:cs typeface="Impact" charset="0"/>
              </a:rPr>
              <a:t>Learning Walks – part 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1" descr="Screen Shot 2013-11-30 at 20.22.33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82625"/>
            <a:ext cx="7993062" cy="465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539750" y="5516563"/>
            <a:ext cx="696595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5000">
                <a:latin typeface="Impact" charset="0"/>
                <a:cs typeface="Impact" charset="0"/>
              </a:rPr>
              <a:t>Learning Walks cycle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3"/>
          <p:cNvSpPr>
            <a:spLocks noChangeArrowheads="1"/>
          </p:cNvSpPr>
          <p:nvPr/>
        </p:nvSpPr>
        <p:spPr bwMode="auto">
          <a:xfrm>
            <a:off x="2281238" y="2133600"/>
            <a:ext cx="4303712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6000">
                <a:latin typeface="Impact" charset="0"/>
                <a:cs typeface="Impact" charset="0"/>
              </a:rPr>
              <a:t>Consistency!</a:t>
            </a:r>
          </a:p>
        </p:txBody>
      </p: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2987675" y="3644900"/>
            <a:ext cx="304482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1143000" indent="-1143000">
              <a:buFont typeface="Calibri" charset="0"/>
              <a:buAutoNum type="arabicPeriod"/>
            </a:pPr>
            <a:r>
              <a:rPr lang="en-US" sz="4000" dirty="0">
                <a:latin typeface="Impact" charset="0"/>
                <a:cs typeface="Impact" charset="0"/>
              </a:rPr>
              <a:t>Marking</a:t>
            </a:r>
          </a:p>
          <a:p>
            <a:pPr marL="1143000" indent="-1143000">
              <a:buFont typeface="Calibri" charset="0"/>
              <a:buAutoNum type="arabicPeriod"/>
            </a:pPr>
            <a:r>
              <a:rPr lang="en-US" sz="4000" dirty="0">
                <a:latin typeface="Impact" charset="0"/>
                <a:cs typeface="Impact" charset="0"/>
              </a:rPr>
              <a:t>Literacy</a:t>
            </a:r>
          </a:p>
          <a:p>
            <a:pPr marL="1143000" indent="-1143000">
              <a:buFont typeface="Calibri" charset="0"/>
              <a:buAutoNum type="arabicPeriod"/>
            </a:pPr>
            <a:r>
              <a:rPr lang="en-US" sz="4000" dirty="0">
                <a:latin typeface="Impact" charset="0"/>
                <a:cs typeface="Impact" charset="0"/>
              </a:rPr>
              <a:t>G&amp;T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1" descr="Screen Shot 2013-11-30 at 20.34.16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175"/>
            <a:ext cx="54848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250825" y="1557338"/>
            <a:ext cx="6967538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5000">
                <a:latin typeface="Impact" charset="0"/>
                <a:cs typeface="Impact" charset="0"/>
              </a:rPr>
              <a:t>Formal </a:t>
            </a:r>
          </a:p>
          <a:p>
            <a:r>
              <a:rPr lang="en-US" sz="5000">
                <a:latin typeface="Impact" charset="0"/>
                <a:cs typeface="Impact" charset="0"/>
              </a:rPr>
              <a:t>lesson</a:t>
            </a:r>
          </a:p>
          <a:p>
            <a:r>
              <a:rPr lang="en-US" sz="5000">
                <a:latin typeface="Impact" charset="0"/>
                <a:cs typeface="Impact" charset="0"/>
              </a:rPr>
              <a:t>plan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0" name="Picture 1" descr="Screen Shot 2013-11-30 at 20.34.50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341438"/>
            <a:ext cx="6872288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1763713" y="115888"/>
            <a:ext cx="619283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latin typeface="Impact" charset="0"/>
                <a:cs typeface="Impact" charset="0"/>
              </a:rPr>
              <a:t>Informal lesson plan</a:t>
            </a:r>
          </a:p>
        </p:txBody>
      </p:sp>
    </p:spTree>
    <p:extLst>
      <p:ext uri="{BB962C8B-B14F-4D97-AF65-F5344CB8AC3E}">
        <p14:creationId xmlns:p14="http://schemas.microsoft.com/office/powerpoint/2010/main" val="32633178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1" descr="Screen Shot 2013-11-30 at 20.26.22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0" y="0"/>
            <a:ext cx="49260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250825" y="2565400"/>
            <a:ext cx="19446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5000">
                <a:latin typeface="Impact" charset="0"/>
                <a:cs typeface="Impact" charset="0"/>
              </a:rPr>
              <a:t>Cover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1" descr="Screen Shot 2013-11-30 at 20.36.07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0"/>
            <a:ext cx="530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1" descr="Screen Shot 2013-11-30 at 20.36.48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36613"/>
            <a:ext cx="6948487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1" descr="Screen Shot 2013-11-30 at 20.23.56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735013"/>
            <a:ext cx="7920038" cy="54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1187450" y="115888"/>
            <a:ext cx="696595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5000">
                <a:latin typeface="Impact" charset="0"/>
                <a:cs typeface="Impact" charset="0"/>
              </a:rPr>
              <a:t>T&amp;L action plan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331913" y="5373688"/>
            <a:ext cx="2016125" cy="79216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4000" b="1" dirty="0" smtClean="0">
                <a:latin typeface="Impact"/>
                <a:cs typeface="Impact"/>
              </a:rPr>
              <a:t>Context</a:t>
            </a:r>
          </a:p>
        </p:txBody>
      </p:sp>
      <p:pic>
        <p:nvPicPr>
          <p:cNvPr id="9219" name="Picture 3" descr="Screen Shot 2013-11-30 at 16.25.36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276600" y="5229225"/>
            <a:ext cx="4032250" cy="115252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/>
              <a:buChar char="•"/>
              <a:defRPr/>
            </a:pPr>
            <a:r>
              <a:rPr lang="en-US" sz="2000" b="1" dirty="0" smtClean="0">
                <a:latin typeface="Impact"/>
                <a:cs typeface="Impact"/>
              </a:rPr>
              <a:t>1157 students</a:t>
            </a:r>
          </a:p>
          <a:p>
            <a:pPr marL="342900" indent="-342900" algn="l">
              <a:buFont typeface="Arial"/>
              <a:buChar char="•"/>
              <a:defRPr/>
            </a:pPr>
            <a:r>
              <a:rPr lang="en-US" sz="2000" b="1" dirty="0" smtClean="0">
                <a:latin typeface="Impact"/>
                <a:cs typeface="Impact"/>
              </a:rPr>
              <a:t>237 sixth form</a:t>
            </a:r>
          </a:p>
          <a:p>
            <a:pPr marL="342900" indent="-342900" algn="l">
              <a:buFont typeface="Arial"/>
              <a:buChar char="•"/>
              <a:defRPr/>
            </a:pPr>
            <a:r>
              <a:rPr lang="en-US" sz="2000" b="1" dirty="0" smtClean="0">
                <a:latin typeface="Impact"/>
                <a:cs typeface="Impact"/>
              </a:rPr>
              <a:t>0.55 social deprivation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1" descr="Screen Shot 2013-11-30 at 20.24.38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836613"/>
            <a:ext cx="7923213" cy="541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4"/>
          <p:cNvSpPr>
            <a:spLocks noChangeArrowheads="1"/>
          </p:cNvSpPr>
          <p:nvPr/>
        </p:nvSpPr>
        <p:spPr bwMode="auto">
          <a:xfrm>
            <a:off x="1187450" y="115888"/>
            <a:ext cx="696595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5000">
                <a:latin typeface="Impact" charset="0"/>
                <a:cs typeface="Impact" charset="0"/>
              </a:rPr>
              <a:t>T&amp;L action plan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Rectangle 3"/>
          <p:cNvSpPr>
            <a:spLocks noChangeArrowheads="1"/>
          </p:cNvSpPr>
          <p:nvPr/>
        </p:nvSpPr>
        <p:spPr bwMode="auto">
          <a:xfrm>
            <a:off x="1793875" y="2133600"/>
            <a:ext cx="5278438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6000">
                <a:latin typeface="Impact" charset="0"/>
                <a:cs typeface="Impact" charset="0"/>
              </a:rPr>
              <a:t>September 2012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Picture 1" descr="Screen Shot 2013-11-30 at 20.37.50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0" y="0"/>
            <a:ext cx="4814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1" descr="Screen Shot 2013-11-30 at 20.21.04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765175"/>
            <a:ext cx="7669212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900113" y="5732463"/>
            <a:ext cx="696595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5000">
                <a:latin typeface="Impact" charset="0"/>
                <a:cs typeface="Impact" charset="0"/>
              </a:rPr>
              <a:t>Observation cycle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Picture 1" descr="Screen Shot 2013-11-30 at 20.39.1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0713"/>
            <a:ext cx="7777162" cy="54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 rot="-1261971">
            <a:off x="1924050" y="3206750"/>
            <a:ext cx="49672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6000">
                <a:latin typeface="Impact" charset="0"/>
                <a:cs typeface="Impact" charset="0"/>
              </a:rPr>
              <a:t>Collaboration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3" descr="Screen Shot 2013-11-30 at 20.40.20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2513"/>
            <a:ext cx="7775575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 rot="-1261971">
            <a:off x="1924050" y="3206750"/>
            <a:ext cx="49672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6000">
                <a:latin typeface="Impact" charset="0"/>
                <a:cs typeface="Impact" charset="0"/>
              </a:rPr>
              <a:t>Collaboration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1" descr="Screen Shot 2013-11-30 at 20.39.48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08050"/>
            <a:ext cx="7596187" cy="50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 rot="-1261971">
            <a:off x="1924050" y="1406525"/>
            <a:ext cx="49672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6000">
                <a:latin typeface="Impact" charset="0"/>
                <a:cs typeface="Impact" charset="0"/>
              </a:rPr>
              <a:t>Collaboration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1" descr="Screen Shot 2013-11-30 at 20.40.57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125538"/>
            <a:ext cx="7781925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Picture 1" descr="Screen Shot 2013-11-30 at 22.07.42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92150"/>
            <a:ext cx="7812088" cy="544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827213"/>
            <a:ext cx="8027987" cy="501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8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2627313" y="1196975"/>
            <a:ext cx="3784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6000">
                <a:latin typeface="Impact" charset="0"/>
                <a:cs typeface="Impact" charset="0"/>
              </a:rPr>
              <a:t>Bombshell!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50825" y="4941888"/>
            <a:ext cx="4465638" cy="79057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4000" b="1" dirty="0" smtClean="0">
                <a:latin typeface="Impact"/>
                <a:cs typeface="Impact"/>
              </a:rPr>
              <a:t>Landscape:</a:t>
            </a:r>
          </a:p>
        </p:txBody>
      </p:sp>
      <p:pic>
        <p:nvPicPr>
          <p:cNvPr id="10243" name="Picture 1" descr="Screen Shot 2013-11-30 at 16.35.4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196975"/>
            <a:ext cx="6723062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Up Arrow 5"/>
          <p:cNvSpPr/>
          <p:nvPr/>
        </p:nvSpPr>
        <p:spPr>
          <a:xfrm>
            <a:off x="7885113" y="2349500"/>
            <a:ext cx="215900" cy="287338"/>
          </a:xfrm>
          <a:prstGeom prst="upArrow">
            <a:avLst/>
          </a:prstGeom>
          <a:solidFill>
            <a:srgbClr val="33993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Up Arrow 8"/>
          <p:cNvSpPr/>
          <p:nvPr/>
        </p:nvSpPr>
        <p:spPr>
          <a:xfrm>
            <a:off x="7885113" y="2852738"/>
            <a:ext cx="215900" cy="288925"/>
          </a:xfrm>
          <a:prstGeom prst="upArrow">
            <a:avLst/>
          </a:prstGeom>
          <a:solidFill>
            <a:srgbClr val="33993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Up Arrow 9"/>
          <p:cNvSpPr/>
          <p:nvPr/>
        </p:nvSpPr>
        <p:spPr>
          <a:xfrm>
            <a:off x="7885113" y="3357563"/>
            <a:ext cx="215900" cy="287337"/>
          </a:xfrm>
          <a:prstGeom prst="upArrow">
            <a:avLst/>
          </a:prstGeom>
          <a:solidFill>
            <a:srgbClr val="33993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Up Arrow 10"/>
          <p:cNvSpPr/>
          <p:nvPr/>
        </p:nvSpPr>
        <p:spPr>
          <a:xfrm>
            <a:off x="7885113" y="3860800"/>
            <a:ext cx="215900" cy="288925"/>
          </a:xfrm>
          <a:prstGeom prst="upArrow">
            <a:avLst/>
          </a:prstGeom>
          <a:solidFill>
            <a:srgbClr val="33993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Up Arrow 11"/>
          <p:cNvSpPr/>
          <p:nvPr/>
        </p:nvSpPr>
        <p:spPr>
          <a:xfrm>
            <a:off x="7885113" y="4365625"/>
            <a:ext cx="215900" cy="287338"/>
          </a:xfrm>
          <a:prstGeom prst="upArrow">
            <a:avLst/>
          </a:prstGeom>
          <a:solidFill>
            <a:srgbClr val="33993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187450" y="2781300"/>
            <a:ext cx="6553200" cy="5032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187450" y="3284538"/>
            <a:ext cx="6553200" cy="5048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187450" y="3789363"/>
            <a:ext cx="6553200" cy="50323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187450" y="4292600"/>
            <a:ext cx="6553200" cy="5048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4213" y="1052513"/>
            <a:ext cx="7772400" cy="4248150"/>
          </a:xfrm>
          <a:prstGeom prst="rect">
            <a:avLst/>
          </a:prstGeom>
        </p:spPr>
        <p:txBody>
          <a:bodyPr>
            <a:normAutofit/>
          </a:bodyPr>
          <a:lstStyle>
            <a:lvl1pPr defTabSz="457200" eaLnBrk="0" hangingPunct="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5300" b="1">
                <a:latin typeface="Impact" charset="0"/>
                <a:cs typeface="Impact" charset="0"/>
              </a:rPr>
              <a:t>“Ofsted do not require </a:t>
            </a:r>
            <a:br>
              <a:rPr lang="en-US" sz="5300" b="1">
                <a:latin typeface="Impact" charset="0"/>
                <a:cs typeface="Impact" charset="0"/>
              </a:rPr>
            </a:br>
            <a:r>
              <a:rPr lang="en-US" sz="5300" b="1">
                <a:latin typeface="Impact" charset="0"/>
                <a:cs typeface="Impact" charset="0"/>
              </a:rPr>
              <a:t>a lesson plan; </a:t>
            </a:r>
            <a:br>
              <a:rPr lang="en-US" sz="5300" b="1">
                <a:latin typeface="Impact" charset="0"/>
                <a:cs typeface="Impact" charset="0"/>
              </a:rPr>
            </a:br>
            <a:r>
              <a:rPr lang="en-US" sz="5300" b="1">
                <a:latin typeface="Impact" charset="0"/>
                <a:cs typeface="Impact" charset="0"/>
              </a:rPr>
              <a:t>but evidence of </a:t>
            </a:r>
            <a:br>
              <a:rPr lang="en-US" sz="5300" b="1">
                <a:latin typeface="Impact" charset="0"/>
                <a:cs typeface="Impact" charset="0"/>
              </a:rPr>
            </a:br>
            <a:r>
              <a:rPr lang="en-US" sz="5300" b="1">
                <a:latin typeface="Impact" charset="0"/>
                <a:cs typeface="Impact" charset="0"/>
              </a:rPr>
              <a:t>a planned lesson!” </a:t>
            </a:r>
            <a:br>
              <a:rPr lang="en-US" sz="5300" b="1">
                <a:latin typeface="Impact" charset="0"/>
                <a:cs typeface="Impact" charset="0"/>
              </a:rPr>
            </a:br>
            <a:r>
              <a:rPr lang="en-US" sz="2100" b="1">
                <a:solidFill>
                  <a:srgbClr val="FF0000"/>
                </a:solidFill>
                <a:latin typeface="Impact" charset="0"/>
                <a:cs typeface="Impact" charset="0"/>
              </a:rPr>
              <a:t>Ofsted Handbook: September 2012 </a:t>
            </a:r>
            <a:r>
              <a:rPr lang="en-US" sz="2100" b="1">
                <a:latin typeface="Impact" charset="0"/>
                <a:cs typeface="Impact" charset="0"/>
              </a:rPr>
              <a:t>and then again in 2013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468313" y="1700213"/>
            <a:ext cx="8229600" cy="45259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en-US" sz="3000" b="1" dirty="0" smtClean="0">
                <a:solidFill>
                  <a:srgbClr val="FF0000"/>
                </a:solidFill>
                <a:latin typeface="Impact"/>
                <a:cs typeface="Impact"/>
              </a:rPr>
              <a:t>The School Inspections Handbook – Sep 2013</a:t>
            </a:r>
          </a:p>
          <a:p>
            <a:pPr marL="0" indent="0">
              <a:buFont typeface="Arial"/>
              <a:buNone/>
              <a:defRPr/>
            </a:pPr>
            <a:endParaRPr lang="en-US" sz="3000" b="1" dirty="0" smtClean="0">
              <a:solidFill>
                <a:srgbClr val="FF0000"/>
              </a:solidFill>
              <a:latin typeface="Impact"/>
              <a:cs typeface="Impact"/>
            </a:endParaRPr>
          </a:p>
          <a:p>
            <a:pPr marL="0" indent="0">
              <a:buFont typeface="Arial"/>
              <a:buNone/>
              <a:defRPr/>
            </a:pPr>
            <a:r>
              <a:rPr lang="en-US" sz="3000" b="1" dirty="0" smtClean="0">
                <a:latin typeface="Impact"/>
                <a:cs typeface="Impact"/>
              </a:rPr>
              <a:t>Page 10 – Bullet 24: Ofsted say: </a:t>
            </a:r>
          </a:p>
          <a:p>
            <a:pPr>
              <a:defRPr/>
            </a:pPr>
            <a:r>
              <a:rPr lang="en-US" sz="3000" dirty="0" smtClean="0">
                <a:latin typeface="Impact"/>
                <a:cs typeface="Impact"/>
              </a:rPr>
              <a:t>“Inspectors must </a:t>
            </a:r>
            <a:r>
              <a:rPr lang="en-US" sz="3000" dirty="0" smtClean="0">
                <a:solidFill>
                  <a:srgbClr val="FF0000"/>
                </a:solidFill>
                <a:latin typeface="Impact"/>
                <a:cs typeface="Impact"/>
              </a:rPr>
              <a:t>not advocate a particular method of teaching</a:t>
            </a:r>
            <a:r>
              <a:rPr lang="en-US" sz="3000" dirty="0" smtClean="0">
                <a:latin typeface="Impact"/>
                <a:cs typeface="Impact"/>
              </a:rPr>
              <a:t> or show preference towards a specific lesson structure.” </a:t>
            </a:r>
            <a:endParaRPr lang="en-US" sz="3000" dirty="0">
              <a:latin typeface="Impact"/>
              <a:cs typeface="Impact"/>
            </a:endParaRPr>
          </a:p>
        </p:txBody>
      </p:sp>
      <p:sp>
        <p:nvSpPr>
          <p:cNvPr id="47107" name="Title 1"/>
          <p:cNvSpPr txBox="1">
            <a:spLocks/>
          </p:cNvSpPr>
          <p:nvPr/>
        </p:nvSpPr>
        <p:spPr bwMode="auto">
          <a:xfrm>
            <a:off x="468313" y="765175"/>
            <a:ext cx="82296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Impact" charset="0"/>
                <a:cs typeface="Impact" charset="0"/>
              </a:rPr>
              <a:t>What do Ofsted say?</a:t>
            </a:r>
          </a:p>
        </p:txBody>
      </p:sp>
      <p:pic>
        <p:nvPicPr>
          <p:cNvPr id="8" name="Picture 7" descr="Grim Reaper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342130"/>
            <a:ext cx="3024336" cy="2515870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en-US" sz="3000" dirty="0" smtClean="0">
                <a:latin typeface="Impact"/>
                <a:cs typeface="Impact"/>
              </a:rPr>
              <a:t>Page 11 – Bullet 27: </a:t>
            </a:r>
            <a:r>
              <a:rPr lang="en-US" sz="3000" b="1" dirty="0" smtClean="0">
                <a:latin typeface="Impact"/>
                <a:cs typeface="Impact"/>
              </a:rPr>
              <a:t>Ofsted say from September</a:t>
            </a:r>
          </a:p>
          <a:p>
            <a:pPr>
              <a:defRPr/>
            </a:pPr>
            <a:r>
              <a:rPr lang="en-US" sz="3000" dirty="0" smtClean="0">
                <a:latin typeface="Impact"/>
                <a:cs typeface="Impact"/>
              </a:rPr>
              <a:t>“Inspectors will </a:t>
            </a:r>
            <a:r>
              <a:rPr lang="en-US" sz="3000" dirty="0" smtClean="0">
                <a:solidFill>
                  <a:srgbClr val="FF0000"/>
                </a:solidFill>
                <a:latin typeface="Impact"/>
                <a:cs typeface="Impact"/>
              </a:rPr>
              <a:t>not expect teachers to prepare lesson plans</a:t>
            </a:r>
            <a:r>
              <a:rPr lang="en-US" sz="3000" dirty="0" smtClean="0">
                <a:latin typeface="Impact"/>
                <a:cs typeface="Impact"/>
              </a:rPr>
              <a:t> for the inspection. However, they will </a:t>
            </a:r>
            <a:r>
              <a:rPr lang="en-US" sz="3000" dirty="0" smtClean="0">
                <a:solidFill>
                  <a:srgbClr val="0000FF"/>
                </a:solidFill>
                <a:latin typeface="Impact"/>
                <a:cs typeface="Impact"/>
              </a:rPr>
              <a:t>use the evidence gathered from lesson observations </a:t>
            </a:r>
            <a:r>
              <a:rPr lang="en-US" sz="3000" dirty="0" smtClean="0">
                <a:latin typeface="Impact"/>
                <a:cs typeface="Impact"/>
              </a:rPr>
              <a:t>to help judge the overall quality of the school’s curriculum planning.“</a:t>
            </a:r>
            <a:endParaRPr lang="en-US" sz="3000" dirty="0">
              <a:latin typeface="Impact"/>
              <a:cs typeface="Impact"/>
            </a:endParaRPr>
          </a:p>
        </p:txBody>
      </p:sp>
      <p:pic>
        <p:nvPicPr>
          <p:cNvPr id="6" name="Picture 5" descr="Grim Reaper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342130"/>
            <a:ext cx="3024336" cy="2515870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Rectangle 3"/>
          <p:cNvSpPr>
            <a:spLocks noChangeArrowheads="1"/>
          </p:cNvSpPr>
          <p:nvPr/>
        </p:nvSpPr>
        <p:spPr bwMode="auto">
          <a:xfrm>
            <a:off x="1122363" y="2133600"/>
            <a:ext cx="7034212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6000">
                <a:latin typeface="Impact" charset="0"/>
                <a:cs typeface="Impact" charset="0"/>
              </a:rPr>
              <a:t>Paired learning walks</a:t>
            </a:r>
          </a:p>
        </p:txBody>
      </p:sp>
      <p:pic>
        <p:nvPicPr>
          <p:cNvPr id="49155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713" y="3500438"/>
            <a:ext cx="5221287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149725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338" y="5300663"/>
            <a:ext cx="5381626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8" name="Picture 1" descr="Screen Shot 2013-11-30 at 22.11.32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796925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1979613" y="3357563"/>
            <a:ext cx="720725" cy="287337"/>
          </a:xfrm>
          <a:prstGeom prst="ellipse">
            <a:avLst/>
          </a:prstGeom>
          <a:solidFill>
            <a:srgbClr val="FF3300">
              <a:alpha val="0"/>
            </a:srgbClr>
          </a:solidFill>
          <a:ln w="25400">
            <a:solidFill>
              <a:srgbClr val="FF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258888" y="2708275"/>
            <a:ext cx="720725" cy="288925"/>
          </a:xfrm>
          <a:prstGeom prst="ellipse">
            <a:avLst/>
          </a:prstGeom>
          <a:solidFill>
            <a:srgbClr val="FF3300">
              <a:alpha val="0"/>
            </a:srgbClr>
          </a:solidFill>
          <a:ln w="25400">
            <a:solidFill>
              <a:srgbClr val="FF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451725" y="4076700"/>
            <a:ext cx="720725" cy="288925"/>
          </a:xfrm>
          <a:prstGeom prst="ellipse">
            <a:avLst/>
          </a:prstGeom>
          <a:solidFill>
            <a:srgbClr val="FF3300">
              <a:alpha val="0"/>
            </a:srgbClr>
          </a:solidFill>
          <a:ln w="25400">
            <a:solidFill>
              <a:srgbClr val="FF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380288" y="2133600"/>
            <a:ext cx="720725" cy="287338"/>
          </a:xfrm>
          <a:prstGeom prst="ellipse">
            <a:avLst/>
          </a:prstGeom>
          <a:solidFill>
            <a:srgbClr val="FF3300">
              <a:alpha val="0"/>
            </a:srgbClr>
          </a:solidFill>
          <a:ln w="25400">
            <a:solidFill>
              <a:srgbClr val="FF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323850" y="5084763"/>
            <a:ext cx="7239000" cy="1323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>
                <a:latin typeface="Impact" charset="0"/>
                <a:cs typeface="Impact" charset="0"/>
              </a:rPr>
              <a:t>1. Observe and feedback</a:t>
            </a:r>
            <a:br>
              <a:rPr lang="en-US" sz="4000">
                <a:latin typeface="Impact" charset="0"/>
                <a:cs typeface="Impact" charset="0"/>
              </a:rPr>
            </a:br>
            <a:r>
              <a:rPr lang="en-US" sz="4000">
                <a:latin typeface="Impact" charset="0"/>
                <a:cs typeface="Impact" charset="0"/>
              </a:rPr>
              <a:t>2. Observed and receive feedback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1" descr="Screen Shot 2013-11-30 at 22.10.27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81075"/>
            <a:ext cx="6773863" cy="546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395536" y="2636912"/>
            <a:ext cx="864096" cy="288032"/>
          </a:xfrm>
          <a:prstGeom prst="ellipse">
            <a:avLst/>
          </a:prstGeom>
          <a:solidFill>
            <a:srgbClr val="FF3300">
              <a:alpha val="0"/>
            </a:srgbClr>
          </a:solidFill>
          <a:ln w="25400">
            <a:solidFill>
              <a:srgbClr val="FF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Rectangle 3"/>
          <p:cNvSpPr>
            <a:spLocks noChangeArrowheads="1"/>
          </p:cNvSpPr>
          <p:nvPr/>
        </p:nvSpPr>
        <p:spPr bwMode="auto">
          <a:xfrm>
            <a:off x="250825" y="2133600"/>
            <a:ext cx="8777288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6000">
                <a:latin typeface="Impact" charset="0"/>
                <a:cs typeface="Impact" charset="0"/>
              </a:rPr>
              <a:t>Revisited lesson planning…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0" name="Picture 1" descr="Screen Shot 2013-11-30 at 20.34.50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341438"/>
            <a:ext cx="6872288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1763713" y="115888"/>
            <a:ext cx="619283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Impact" charset="0"/>
                <a:cs typeface="Impact" charset="0"/>
              </a:rPr>
              <a:t>Revisited</a:t>
            </a:r>
            <a:r>
              <a:rPr lang="en-US" dirty="0" smtClean="0">
                <a:latin typeface="Impact" charset="0"/>
                <a:cs typeface="Impact" charset="0"/>
              </a:rPr>
              <a:t> lesson planning</a:t>
            </a:r>
            <a:endParaRPr lang="en-US" dirty="0">
              <a:latin typeface="Impact" charset="0"/>
              <a:cs typeface="Impact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372200" y="1412776"/>
            <a:ext cx="1584176" cy="1656184"/>
          </a:xfrm>
          <a:prstGeom prst="ellipse">
            <a:avLst/>
          </a:prstGeom>
          <a:solidFill>
            <a:srgbClr val="FF3300">
              <a:alpha val="0"/>
            </a:srgbClr>
          </a:solidFill>
          <a:ln w="25400">
            <a:solidFill>
              <a:srgbClr val="FF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68313" y="692150"/>
            <a:ext cx="8135937" cy="39497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en-US" sz="5000" b="1" dirty="0" smtClean="0">
                <a:solidFill>
                  <a:srgbClr val="FF0000"/>
                </a:solidFill>
                <a:latin typeface="Impact"/>
                <a:cs typeface="Impact"/>
              </a:rPr>
              <a:t>‘Stickability’:</a:t>
            </a:r>
          </a:p>
          <a:p>
            <a:pPr>
              <a:defRPr/>
            </a:pPr>
            <a:r>
              <a:rPr lang="en-US" sz="3000" dirty="0" smtClean="0">
                <a:latin typeface="Impact"/>
                <a:cs typeface="Impact"/>
              </a:rPr>
              <a:t>What will stick in pupils’ minds as they leave your lesson? </a:t>
            </a:r>
          </a:p>
          <a:p>
            <a:pPr>
              <a:defRPr/>
            </a:pPr>
            <a:r>
              <a:rPr lang="en-US" sz="3000" dirty="0" smtClean="0">
                <a:latin typeface="Impact"/>
                <a:cs typeface="Impact"/>
              </a:rPr>
              <a:t>What do you want them to bring back to the next lesson?</a:t>
            </a:r>
          </a:p>
        </p:txBody>
      </p:sp>
      <p:pic>
        <p:nvPicPr>
          <p:cNvPr id="54275" name="Picture 6" descr="Screen Shot 2013-11-30 at 20.34.50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357563"/>
            <a:ext cx="4321175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Shot 2013-11-30 at 20.38.3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0"/>
            <a:ext cx="914400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2632075" y="6516688"/>
            <a:ext cx="43386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/>
              <a:t>Credit: Stephen Tierney (@LeadingLearner)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76672"/>
            <a:ext cx="5903913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2915816" y="3717032"/>
            <a:ext cx="1440160" cy="504056"/>
          </a:xfrm>
          <a:prstGeom prst="ellipse">
            <a:avLst/>
          </a:prstGeom>
          <a:solidFill>
            <a:srgbClr val="FF3300">
              <a:alpha val="0"/>
            </a:srgbClr>
          </a:solidFill>
          <a:ln w="25400">
            <a:solidFill>
              <a:srgbClr val="FF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148064" y="3645024"/>
            <a:ext cx="1440160" cy="504056"/>
          </a:xfrm>
          <a:prstGeom prst="ellipse">
            <a:avLst/>
          </a:prstGeom>
          <a:solidFill>
            <a:srgbClr val="FF3300">
              <a:alpha val="0"/>
            </a:srgbClr>
          </a:solidFill>
          <a:ln w="25400">
            <a:solidFill>
              <a:srgbClr val="FF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236296" y="3717032"/>
            <a:ext cx="1440160" cy="504056"/>
          </a:xfrm>
          <a:prstGeom prst="ellipse">
            <a:avLst/>
          </a:prstGeom>
          <a:solidFill>
            <a:srgbClr val="FF3300">
              <a:alpha val="0"/>
            </a:srgbClr>
          </a:solidFill>
          <a:ln w="25400">
            <a:solidFill>
              <a:srgbClr val="FF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79388" y="1125538"/>
            <a:ext cx="8709025" cy="410368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4000" b="1" dirty="0" smtClean="0">
                <a:latin typeface="Impact"/>
                <a:cs typeface="Impact"/>
              </a:rPr>
              <a:t>Outcomes:</a:t>
            </a:r>
          </a:p>
        </p:txBody>
      </p:sp>
      <p:pic>
        <p:nvPicPr>
          <p:cNvPr id="11267" name="Picture 3" descr="Screen Shot 2013-11-30 at 16.19.49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3" y="1052513"/>
            <a:ext cx="5053012" cy="530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4859338" y="2636838"/>
            <a:ext cx="576262" cy="576262"/>
          </a:xfrm>
          <a:prstGeom prst="ellipse">
            <a:avLst/>
          </a:prstGeom>
          <a:solidFill>
            <a:srgbClr val="FF3300">
              <a:alpha val="0"/>
            </a:srgbClr>
          </a:solidFill>
          <a:ln w="25400">
            <a:solidFill>
              <a:srgbClr val="FF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804025" y="2636838"/>
            <a:ext cx="576263" cy="576262"/>
          </a:xfrm>
          <a:prstGeom prst="ellipse">
            <a:avLst/>
          </a:prstGeom>
          <a:solidFill>
            <a:srgbClr val="FF3300">
              <a:alpha val="0"/>
            </a:srgbClr>
          </a:solidFill>
          <a:ln w="25400">
            <a:solidFill>
              <a:srgbClr val="3399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Rectangle 3"/>
          <p:cNvSpPr>
            <a:spLocks noChangeArrowheads="1"/>
          </p:cNvSpPr>
          <p:nvPr/>
        </p:nvSpPr>
        <p:spPr bwMode="auto">
          <a:xfrm>
            <a:off x="1979613" y="1700213"/>
            <a:ext cx="4803775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6000">
                <a:latin typeface="Impact" charset="0"/>
                <a:cs typeface="Impact" charset="0"/>
              </a:rPr>
              <a:t>AfL </a:t>
            </a:r>
          </a:p>
          <a:p>
            <a:pPr algn="ctr"/>
            <a:r>
              <a:rPr lang="en-US" sz="6000">
                <a:latin typeface="Impact" charset="0"/>
                <a:cs typeface="Impact" charset="0"/>
              </a:rPr>
              <a:t>Differentiation</a:t>
            </a:r>
          </a:p>
          <a:p>
            <a:pPr algn="ctr"/>
            <a:r>
              <a:rPr lang="en-US" sz="6000">
                <a:latin typeface="Impact" charset="0"/>
                <a:cs typeface="Impact" charset="0"/>
              </a:rPr>
              <a:t>Questioning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Rectangle 1"/>
          <p:cNvSpPr>
            <a:spLocks noChangeArrowheads="1"/>
          </p:cNvSpPr>
          <p:nvPr/>
        </p:nvSpPr>
        <p:spPr bwMode="auto">
          <a:xfrm>
            <a:off x="1331913" y="115888"/>
            <a:ext cx="6985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latin typeface="Impact" charset="0"/>
                <a:cs typeface="Impact" charset="0"/>
              </a:rPr>
              <a:t>Pose Pause Pounce Bounce! </a:t>
            </a:r>
          </a:p>
          <a:p>
            <a:r>
              <a:rPr lang="en-US">
                <a:latin typeface="Impact" charset="0"/>
                <a:cs typeface="Impact" charset="0"/>
              </a:rPr>
              <a:t>(PPPB)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914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8000"/>
            <a:ext cx="914400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0" name="Picture 1" descr="Screen Shot 2013-11-30 at 21.46.17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765175"/>
            <a:ext cx="8315325" cy="454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539750" y="5516563"/>
            <a:ext cx="69850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latin typeface="Impact" charset="0"/>
                <a:cs typeface="Impact" charset="0"/>
              </a:rPr>
              <a:t>Forming questions</a:t>
            </a:r>
          </a:p>
        </p:txBody>
      </p:sp>
      <p:sp>
        <p:nvSpPr>
          <p:cNvPr id="5" name="Oval 4"/>
          <p:cNvSpPr/>
          <p:nvPr/>
        </p:nvSpPr>
        <p:spPr>
          <a:xfrm>
            <a:off x="395536" y="3789040"/>
            <a:ext cx="2088232" cy="576064"/>
          </a:xfrm>
          <a:prstGeom prst="ellipse">
            <a:avLst/>
          </a:prstGeom>
          <a:solidFill>
            <a:srgbClr val="FF3300">
              <a:alpha val="0"/>
            </a:srgbClr>
          </a:solidFill>
          <a:ln w="25400">
            <a:solidFill>
              <a:srgbClr val="FF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236296" y="836712"/>
            <a:ext cx="1440160" cy="1008112"/>
          </a:xfrm>
          <a:prstGeom prst="ellipse">
            <a:avLst/>
          </a:prstGeom>
          <a:solidFill>
            <a:srgbClr val="FF3300">
              <a:alpha val="0"/>
            </a:srgbClr>
          </a:solidFill>
          <a:ln w="25400">
            <a:solidFill>
              <a:srgbClr val="FF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876256" y="3501008"/>
            <a:ext cx="936104" cy="576064"/>
          </a:xfrm>
          <a:prstGeom prst="ellipse">
            <a:avLst/>
          </a:prstGeom>
          <a:solidFill>
            <a:srgbClr val="FF3300">
              <a:alpha val="0"/>
            </a:srgbClr>
          </a:solidFill>
          <a:ln w="25400">
            <a:solidFill>
              <a:srgbClr val="FF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4" name="Picture 1" descr="Screen Shot 2013-11-30 at 21.47.13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60350"/>
            <a:ext cx="6342063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250825" y="5876925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latin typeface="Impact" charset="0"/>
                <a:cs typeface="Impact" charset="0"/>
              </a:rPr>
              <a:t>Forming questions with Blooms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8" name="Picture 1" descr="Screen Shot 2013-11-30 at 21.51.14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836613"/>
            <a:ext cx="7705725" cy="487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179388" y="5876925"/>
            <a:ext cx="8280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latin typeface="Impact" charset="0"/>
                <a:cs typeface="Impact" charset="0"/>
              </a:rPr>
              <a:t>Visual seating plans </a:t>
            </a:r>
            <a:r>
              <a:rPr lang="en-US" sz="3500">
                <a:latin typeface="Impact" charset="0"/>
                <a:cs typeface="Impact" charset="0"/>
              </a:rPr>
              <a:t>- ASCL example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Rectangle 3"/>
          <p:cNvSpPr>
            <a:spLocks noChangeArrowheads="1"/>
          </p:cNvSpPr>
          <p:nvPr/>
        </p:nvSpPr>
        <p:spPr bwMode="auto">
          <a:xfrm>
            <a:off x="633413" y="2133600"/>
            <a:ext cx="7599362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6000">
                <a:latin typeface="Impact" charset="0"/>
                <a:cs typeface="Impact" charset="0"/>
              </a:rPr>
              <a:t>Reporting on standards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6" name="Picture 1" descr="Screen Shot 2013-11-30 at 22.41.35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704850"/>
            <a:ext cx="7329488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3635375" y="3068638"/>
            <a:ext cx="523875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5000">
                <a:latin typeface="Impact" charset="0"/>
                <a:cs typeface="Impact" charset="0"/>
              </a:rPr>
              <a:t>Blue Sky Education</a:t>
            </a:r>
          </a:p>
        </p:txBody>
      </p:sp>
      <p:sp>
        <p:nvSpPr>
          <p:cNvPr id="5" name="Oval 4"/>
          <p:cNvSpPr/>
          <p:nvPr/>
        </p:nvSpPr>
        <p:spPr>
          <a:xfrm>
            <a:off x="468313" y="2781300"/>
            <a:ext cx="1655762" cy="287338"/>
          </a:xfrm>
          <a:prstGeom prst="ellipse">
            <a:avLst/>
          </a:prstGeom>
          <a:solidFill>
            <a:srgbClr val="FF3300">
              <a:alpha val="0"/>
            </a:srgbClr>
          </a:solidFill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39750" y="3644900"/>
            <a:ext cx="2303463" cy="504825"/>
          </a:xfrm>
          <a:prstGeom prst="ellipse">
            <a:avLst/>
          </a:prstGeom>
          <a:solidFill>
            <a:srgbClr val="FF3300">
              <a:alpha val="0"/>
            </a:srgbClr>
          </a:solidFill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39750" y="5589588"/>
            <a:ext cx="2952750" cy="503237"/>
          </a:xfrm>
          <a:prstGeom prst="ellipse">
            <a:avLst/>
          </a:prstGeom>
          <a:solidFill>
            <a:srgbClr val="FF3300">
              <a:alpha val="0"/>
            </a:srgbClr>
          </a:solidFill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0" name="Picture 1" descr="Screen Shot 2013-11-30 at 22.44.24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60350"/>
            <a:ext cx="6624638" cy="641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1692275" y="188913"/>
            <a:ext cx="2159000" cy="576262"/>
          </a:xfrm>
          <a:prstGeom prst="ellipse">
            <a:avLst/>
          </a:prstGeom>
          <a:solidFill>
            <a:srgbClr val="FF3300">
              <a:alpha val="0"/>
            </a:srgbClr>
          </a:solidFill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716463" y="115888"/>
            <a:ext cx="2303462" cy="576262"/>
          </a:xfrm>
          <a:prstGeom prst="ellipse">
            <a:avLst/>
          </a:prstGeom>
          <a:solidFill>
            <a:srgbClr val="FF3300">
              <a:alpha val="0"/>
            </a:srgbClr>
          </a:solidFill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042988" y="2349500"/>
            <a:ext cx="720725" cy="215900"/>
          </a:xfrm>
          <a:prstGeom prst="ellipse">
            <a:avLst/>
          </a:prstGeom>
          <a:solidFill>
            <a:srgbClr val="FF3300">
              <a:alpha val="0"/>
            </a:srgbClr>
          </a:solidFill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339975" y="2349500"/>
            <a:ext cx="207963" cy="206375"/>
          </a:xfrm>
          <a:prstGeom prst="ellipse">
            <a:avLst/>
          </a:prstGeom>
          <a:solidFill>
            <a:srgbClr val="FF3300">
              <a:alpha val="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059113" y="2349500"/>
            <a:ext cx="207962" cy="206375"/>
          </a:xfrm>
          <a:prstGeom prst="ellipse">
            <a:avLst/>
          </a:prstGeom>
          <a:solidFill>
            <a:srgbClr val="FF3300">
              <a:alpha val="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851275" y="2349500"/>
            <a:ext cx="207963" cy="206375"/>
          </a:xfrm>
          <a:prstGeom prst="ellipse">
            <a:avLst/>
          </a:prstGeom>
          <a:solidFill>
            <a:srgbClr val="FF3300">
              <a:alpha val="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364163" y="2349500"/>
            <a:ext cx="207962" cy="206375"/>
          </a:xfrm>
          <a:prstGeom prst="ellipse">
            <a:avLst/>
          </a:prstGeom>
          <a:solidFill>
            <a:srgbClr val="FF3300">
              <a:alpha val="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084888" y="2349500"/>
            <a:ext cx="206375" cy="206375"/>
          </a:xfrm>
          <a:prstGeom prst="ellipse">
            <a:avLst/>
          </a:prstGeom>
          <a:solidFill>
            <a:srgbClr val="FF3300">
              <a:alpha val="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4" name="Picture 1" descr="Screen Shot 2013-11-30 at 22.35.03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27038"/>
            <a:ext cx="6769100" cy="604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2268538" y="620713"/>
            <a:ext cx="3095625" cy="504825"/>
          </a:xfrm>
          <a:prstGeom prst="ellipse">
            <a:avLst/>
          </a:prstGeom>
          <a:solidFill>
            <a:srgbClr val="FF3300">
              <a:alpha val="0"/>
            </a:srgbClr>
          </a:solidFill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364163" y="476250"/>
            <a:ext cx="2592387" cy="576263"/>
          </a:xfrm>
          <a:prstGeom prst="ellipse">
            <a:avLst/>
          </a:prstGeom>
          <a:solidFill>
            <a:srgbClr val="FF3300">
              <a:alpha val="0"/>
            </a:srgbClr>
          </a:solidFill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258888" y="1484313"/>
            <a:ext cx="1009650" cy="144462"/>
          </a:xfrm>
          <a:prstGeom prst="ellipse">
            <a:avLst/>
          </a:prstGeom>
          <a:solidFill>
            <a:srgbClr val="FF3300">
              <a:alpha val="0"/>
            </a:srgbClr>
          </a:solidFill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987675" y="1412875"/>
            <a:ext cx="207963" cy="207963"/>
          </a:xfrm>
          <a:prstGeom prst="ellipse">
            <a:avLst/>
          </a:prstGeom>
          <a:solidFill>
            <a:srgbClr val="FF3300">
              <a:alpha val="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779838" y="1412875"/>
            <a:ext cx="207962" cy="207963"/>
          </a:xfrm>
          <a:prstGeom prst="ellipse">
            <a:avLst/>
          </a:prstGeom>
          <a:solidFill>
            <a:srgbClr val="FF3300">
              <a:alpha val="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500563" y="1484313"/>
            <a:ext cx="206375" cy="207962"/>
          </a:xfrm>
          <a:prstGeom prst="ellipse">
            <a:avLst/>
          </a:prstGeom>
          <a:solidFill>
            <a:srgbClr val="FF3300">
              <a:alpha val="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292725" y="1412875"/>
            <a:ext cx="206375" cy="207963"/>
          </a:xfrm>
          <a:prstGeom prst="ellipse">
            <a:avLst/>
          </a:prstGeom>
          <a:solidFill>
            <a:srgbClr val="FF3300">
              <a:alpha val="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84888" y="1484313"/>
            <a:ext cx="206375" cy="207962"/>
          </a:xfrm>
          <a:prstGeom prst="ellipse">
            <a:avLst/>
          </a:prstGeom>
          <a:solidFill>
            <a:srgbClr val="FF3300">
              <a:alpha val="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875463" y="1412875"/>
            <a:ext cx="207962" cy="207963"/>
          </a:xfrm>
          <a:prstGeom prst="ellipse">
            <a:avLst/>
          </a:prstGeom>
          <a:solidFill>
            <a:srgbClr val="FF3300">
              <a:alpha val="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596188" y="1412875"/>
            <a:ext cx="207962" cy="207963"/>
          </a:xfrm>
          <a:prstGeom prst="ellipse">
            <a:avLst/>
          </a:prstGeom>
          <a:solidFill>
            <a:srgbClr val="FF3300">
              <a:alpha val="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8" name="Picture 1" descr="Screen Shot 2013-11-30 at 22.31.52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908050"/>
            <a:ext cx="7019925" cy="489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1692275" y="260350"/>
            <a:ext cx="57594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3000">
                <a:latin typeface="Impact" charset="0"/>
                <a:cs typeface="Impact" charset="0"/>
              </a:rPr>
              <a:t>Automated email updates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Rectangle 3"/>
          <p:cNvSpPr>
            <a:spLocks noChangeArrowheads="1"/>
          </p:cNvSpPr>
          <p:nvPr/>
        </p:nvSpPr>
        <p:spPr bwMode="auto">
          <a:xfrm>
            <a:off x="1979613" y="2133600"/>
            <a:ext cx="4906962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6000">
                <a:latin typeface="Impact" charset="0"/>
                <a:cs typeface="Impact" charset="0"/>
              </a:rPr>
              <a:t>November 2011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Rectangle 3"/>
          <p:cNvSpPr>
            <a:spLocks noChangeArrowheads="1"/>
          </p:cNvSpPr>
          <p:nvPr/>
        </p:nvSpPr>
        <p:spPr bwMode="auto">
          <a:xfrm>
            <a:off x="708025" y="2133600"/>
            <a:ext cx="7450138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6000">
                <a:latin typeface="Impact" charset="0"/>
                <a:cs typeface="Impact" charset="0"/>
              </a:rPr>
              <a:t>Reporting to governors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9" y="836712"/>
            <a:ext cx="7926984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0" name="Picture 1" descr="Screen Shot 2013-11-30 at 21.53.58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8027988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5364088" y="3933056"/>
            <a:ext cx="936104" cy="792088"/>
          </a:xfrm>
          <a:prstGeom prst="ellipse">
            <a:avLst/>
          </a:prstGeom>
          <a:solidFill>
            <a:srgbClr val="FF3300">
              <a:alpha val="0"/>
            </a:srgbClr>
          </a:solidFill>
          <a:ln w="25400">
            <a:solidFill>
              <a:srgbClr val="FF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4" name="Rectangle 3"/>
          <p:cNvSpPr>
            <a:spLocks noChangeArrowheads="1"/>
          </p:cNvSpPr>
          <p:nvPr/>
        </p:nvSpPr>
        <p:spPr bwMode="auto">
          <a:xfrm>
            <a:off x="3586163" y="2133600"/>
            <a:ext cx="1693862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6000">
                <a:latin typeface="Impact" charset="0"/>
                <a:cs typeface="Impact" charset="0"/>
              </a:rPr>
              <a:t>C P D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8" name="Picture 1" descr="Screen Shot 2013-11-30 at 21.53.42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7100"/>
            <a:ext cx="9144000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900113" y="908050"/>
            <a:ext cx="74358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6000">
                <a:latin typeface="Impact" charset="0"/>
                <a:cs typeface="Impact" charset="0"/>
              </a:rPr>
              <a:t>CPD across the school</a:t>
            </a:r>
          </a:p>
        </p:txBody>
      </p:sp>
      <p:sp>
        <p:nvSpPr>
          <p:cNvPr id="5" name="Oval 4"/>
          <p:cNvSpPr/>
          <p:nvPr/>
        </p:nvSpPr>
        <p:spPr>
          <a:xfrm>
            <a:off x="3203848" y="2564904"/>
            <a:ext cx="1440160" cy="432048"/>
          </a:xfrm>
          <a:prstGeom prst="ellipse">
            <a:avLst/>
          </a:prstGeom>
          <a:solidFill>
            <a:srgbClr val="FF3300">
              <a:alpha val="0"/>
            </a:srgbClr>
          </a:solidFill>
          <a:ln w="25400">
            <a:solidFill>
              <a:srgbClr val="FF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300192" y="2636912"/>
            <a:ext cx="1440160" cy="432048"/>
          </a:xfrm>
          <a:prstGeom prst="ellipse">
            <a:avLst/>
          </a:prstGeom>
          <a:solidFill>
            <a:srgbClr val="FF3300">
              <a:alpha val="0"/>
            </a:srgbClr>
          </a:solidFill>
          <a:ln w="25400">
            <a:solidFill>
              <a:srgbClr val="FF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2" name="Picture 1" descr="Screen Shot 2013-11-30 at 22.40.38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052513"/>
            <a:ext cx="6410325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2700338" y="115888"/>
            <a:ext cx="42116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6000">
                <a:latin typeface="Impact" charset="0"/>
                <a:cs typeface="Impact" charset="0"/>
              </a:rPr>
              <a:t>IRIS Connect</a:t>
            </a:r>
          </a:p>
        </p:txBody>
      </p:sp>
      <p:sp>
        <p:nvSpPr>
          <p:cNvPr id="5" name="Oval 4"/>
          <p:cNvSpPr/>
          <p:nvPr/>
        </p:nvSpPr>
        <p:spPr>
          <a:xfrm>
            <a:off x="2771800" y="2060848"/>
            <a:ext cx="792088" cy="648072"/>
          </a:xfrm>
          <a:prstGeom prst="ellipse">
            <a:avLst/>
          </a:prstGeom>
          <a:solidFill>
            <a:srgbClr val="FF3300">
              <a:alpha val="0"/>
            </a:srgbClr>
          </a:solidFill>
          <a:ln w="25400">
            <a:solidFill>
              <a:srgbClr val="FF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6" name="Picture 3" descr="Screen Shot 2013-11-30 at 22.03.00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0"/>
            <a:ext cx="5200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2124075" y="1916113"/>
            <a:ext cx="1800225" cy="792162"/>
          </a:xfrm>
          <a:prstGeom prst="ellipse">
            <a:avLst/>
          </a:prstGeom>
          <a:solidFill>
            <a:srgbClr val="FF3300">
              <a:alpha val="0"/>
            </a:srgbClr>
          </a:solidFill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16545"/>
            <a:ext cx="7881938" cy="5268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29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2268538" y="1196975"/>
            <a:ext cx="3167062" cy="1511300"/>
          </a:xfrm>
          <a:prstGeom prst="ellipse">
            <a:avLst/>
          </a:prstGeom>
          <a:solidFill>
            <a:srgbClr val="FF3300">
              <a:alpha val="0"/>
            </a:srgbClr>
          </a:solidFill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724525" y="1844675"/>
            <a:ext cx="1368425" cy="504825"/>
          </a:xfrm>
          <a:prstGeom prst="ellipse">
            <a:avLst/>
          </a:prstGeom>
          <a:solidFill>
            <a:srgbClr val="FF3300">
              <a:alpha val="0"/>
            </a:srgbClr>
          </a:solidFill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3733" name="Rectangle 5"/>
          <p:cNvSpPr>
            <a:spLocks noChangeArrowheads="1"/>
          </p:cNvSpPr>
          <p:nvPr/>
        </p:nvSpPr>
        <p:spPr bwMode="auto">
          <a:xfrm>
            <a:off x="1331913" y="260350"/>
            <a:ext cx="65500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6000">
                <a:latin typeface="Impact" charset="0"/>
                <a:cs typeface="Impact" charset="0"/>
              </a:rPr>
              <a:t>Good to Outstanding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4" name="Picture 1" descr="Screen Shot 2013-11-30 at 22.04.0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12875"/>
            <a:ext cx="7439025" cy="357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1331913" y="260350"/>
            <a:ext cx="65500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6000">
                <a:latin typeface="Impact" charset="0"/>
                <a:cs typeface="Impact" charset="0"/>
              </a:rPr>
              <a:t>Good to Outstanding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8" name="Picture 3" descr="Screen Shot 2013-11-30 at 22.14.35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4288"/>
            <a:ext cx="5527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Rectangle 4"/>
          <p:cNvSpPr>
            <a:spLocks noChangeArrowheads="1"/>
          </p:cNvSpPr>
          <p:nvPr/>
        </p:nvSpPr>
        <p:spPr bwMode="auto">
          <a:xfrm>
            <a:off x="6011863" y="3573463"/>
            <a:ext cx="3008312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4000">
                <a:latin typeface="Impact" charset="0"/>
                <a:cs typeface="Impact" charset="0"/>
              </a:rPr>
              <a:t>Requires </a:t>
            </a:r>
          </a:p>
          <a:p>
            <a:pPr algn="ctr"/>
            <a:r>
              <a:rPr lang="en-US" sz="4000">
                <a:latin typeface="Impact" charset="0"/>
                <a:cs typeface="Impact" charset="0"/>
              </a:rPr>
              <a:t>Improvement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im Reaper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621" y="3140968"/>
            <a:ext cx="4462771" cy="3712468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</p:spPr>
      </p:pic>
      <p:pic>
        <p:nvPicPr>
          <p:cNvPr id="13314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27088" y="836613"/>
            <a:ext cx="7129462" cy="410527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4000" b="1" dirty="0" smtClean="0">
                <a:latin typeface="Impact"/>
                <a:cs typeface="Impact"/>
              </a:rPr>
              <a:t>Ofsted:</a:t>
            </a:r>
          </a:p>
          <a:p>
            <a:pPr algn="l">
              <a:defRPr/>
            </a:pPr>
            <a:endParaRPr lang="en-US" sz="4000" b="1" i="1" dirty="0" smtClean="0">
              <a:latin typeface="Impact"/>
              <a:cs typeface="Impact"/>
            </a:endParaRPr>
          </a:p>
          <a:p>
            <a:pPr algn="l">
              <a:defRPr/>
            </a:pPr>
            <a:r>
              <a:rPr lang="en-US" sz="4000" dirty="0" smtClean="0">
                <a:latin typeface="Impact"/>
                <a:cs typeface="Impact"/>
              </a:rPr>
              <a:t>Teaching and learning was judged 64% good or outstanding. </a:t>
            </a:r>
          </a:p>
          <a:p>
            <a:pPr algn="l">
              <a:defRPr/>
            </a:pPr>
            <a:r>
              <a:rPr lang="en-US" sz="2600" dirty="0" smtClean="0">
                <a:solidFill>
                  <a:srgbClr val="FF0000"/>
                </a:solidFill>
                <a:latin typeface="Impact"/>
                <a:cs typeface="Impact"/>
              </a:rPr>
              <a:t>(November 2011)</a:t>
            </a:r>
            <a:endParaRPr lang="en-US" sz="2600" b="1" dirty="0" smtClean="0">
              <a:solidFill>
                <a:srgbClr val="FF0000"/>
              </a:solidFill>
              <a:latin typeface="Impact"/>
              <a:cs typeface="Impac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 tmFilter="0,0; .5, 1; 1, 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 tmFilter="0,0; .5, 1; 1, 1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bldLvl="3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2" name="Picture 1" descr="Screen Shot 2013-11-30 at 22.13.59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0"/>
            <a:ext cx="5241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1547813" y="2420938"/>
            <a:ext cx="3168650" cy="1512887"/>
          </a:xfrm>
          <a:prstGeom prst="ellipse">
            <a:avLst/>
          </a:prstGeom>
          <a:solidFill>
            <a:srgbClr val="FF3300">
              <a:alpha val="0"/>
            </a:srgbClr>
          </a:solidFill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6718300" y="3573463"/>
            <a:ext cx="23018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Impact" charset="0"/>
                <a:cs typeface="Impact" charset="0"/>
              </a:rPr>
              <a:t>Requires </a:t>
            </a:r>
          </a:p>
          <a:p>
            <a:pPr algn="ctr"/>
            <a:r>
              <a:rPr lang="en-US" sz="3000">
                <a:latin typeface="Impact" charset="0"/>
                <a:cs typeface="Impact" charset="0"/>
              </a:rPr>
              <a:t>Improvement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6" name="Picture 1" descr="Screen Shot 2013-11-30 at 22.15.0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0"/>
            <a:ext cx="5414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971550" y="3644900"/>
            <a:ext cx="1223963" cy="360363"/>
          </a:xfrm>
          <a:prstGeom prst="ellipse">
            <a:avLst/>
          </a:prstGeom>
          <a:solidFill>
            <a:srgbClr val="FF3300">
              <a:alpha val="0"/>
            </a:srgbClr>
          </a:solidFill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900113" y="4652963"/>
            <a:ext cx="1223962" cy="360362"/>
          </a:xfrm>
          <a:prstGeom prst="ellipse">
            <a:avLst/>
          </a:prstGeom>
          <a:solidFill>
            <a:srgbClr val="FF3300">
              <a:alpha val="0"/>
            </a:srgbClr>
          </a:solidFill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6718300" y="3573463"/>
            <a:ext cx="23018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Impact" charset="0"/>
                <a:cs typeface="Impact" charset="0"/>
              </a:rPr>
              <a:t>Requires </a:t>
            </a:r>
          </a:p>
          <a:p>
            <a:pPr algn="ctr"/>
            <a:r>
              <a:rPr lang="en-US" sz="3000">
                <a:latin typeface="Impact" charset="0"/>
                <a:cs typeface="Impact" charset="0"/>
              </a:rPr>
              <a:t>Improvement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0" name="Picture 1" descr="Screen Shot 2013-11-30 at 22.16.34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836613"/>
            <a:ext cx="8097838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Rectangle 3"/>
          <p:cNvSpPr>
            <a:spLocks noChangeArrowheads="1"/>
          </p:cNvSpPr>
          <p:nvPr/>
        </p:nvSpPr>
        <p:spPr bwMode="auto">
          <a:xfrm>
            <a:off x="1547813" y="5445125"/>
            <a:ext cx="561498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3000">
                <a:latin typeface="Impact" charset="0"/>
                <a:cs typeface="Impact" charset="0"/>
              </a:rPr>
              <a:t>Requires Improvement Action Plan</a:t>
            </a:r>
          </a:p>
        </p:txBody>
      </p:sp>
      <p:sp>
        <p:nvSpPr>
          <p:cNvPr id="5" name="Oval 4"/>
          <p:cNvSpPr/>
          <p:nvPr/>
        </p:nvSpPr>
        <p:spPr>
          <a:xfrm>
            <a:off x="683568" y="2852936"/>
            <a:ext cx="1440160" cy="432048"/>
          </a:xfrm>
          <a:prstGeom prst="ellipse">
            <a:avLst/>
          </a:prstGeom>
          <a:solidFill>
            <a:srgbClr val="FF3300">
              <a:alpha val="0"/>
            </a:srgbClr>
          </a:solidFill>
          <a:ln w="25400">
            <a:solidFill>
              <a:srgbClr val="FF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4" y="1268760"/>
            <a:ext cx="9016892" cy="398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Rectangle 3"/>
          <p:cNvSpPr>
            <a:spLocks noChangeArrowheads="1"/>
          </p:cNvSpPr>
          <p:nvPr/>
        </p:nvSpPr>
        <p:spPr bwMode="auto">
          <a:xfrm>
            <a:off x="1692275" y="260350"/>
            <a:ext cx="57594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3000">
                <a:latin typeface="Impact" charset="0"/>
                <a:cs typeface="Impact" charset="0"/>
              </a:rPr>
              <a:t>Requires Improvement Database 2012/13</a:t>
            </a: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9" y="1276350"/>
            <a:ext cx="9070443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2" name="Rectangle 3"/>
          <p:cNvSpPr>
            <a:spLocks noChangeArrowheads="1"/>
          </p:cNvSpPr>
          <p:nvPr/>
        </p:nvSpPr>
        <p:spPr bwMode="auto">
          <a:xfrm>
            <a:off x="1782763" y="2133600"/>
            <a:ext cx="5300662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6000">
                <a:latin typeface="Impact" charset="0"/>
                <a:cs typeface="Impact" charset="0"/>
              </a:rPr>
              <a:t>September 2013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125538"/>
            <a:ext cx="6440488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8" y="260648"/>
            <a:ext cx="4445203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2092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0" name="Picture 3" descr="Screen Shot 2013-11-30 at 20.13.45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836613"/>
            <a:ext cx="7451725" cy="521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683568" y="2564904"/>
            <a:ext cx="1440160" cy="432048"/>
          </a:xfrm>
          <a:prstGeom prst="ellipse">
            <a:avLst/>
          </a:prstGeom>
          <a:solidFill>
            <a:srgbClr val="FF3300">
              <a:alpha val="0"/>
            </a:srgbClr>
          </a:solidFill>
          <a:ln w="25400">
            <a:solidFill>
              <a:srgbClr val="FF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250825" y="836613"/>
            <a:ext cx="8713788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5000">
                <a:latin typeface="Impact" charset="0"/>
                <a:cs typeface="Impact" charset="0"/>
              </a:rPr>
              <a:t>Book monitoring – </a:t>
            </a:r>
            <a:r>
              <a:rPr lang="en-US" sz="3000">
                <a:latin typeface="Impact" charset="0"/>
                <a:cs typeface="Impact" charset="0"/>
              </a:rPr>
              <a:t>Progress over time</a:t>
            </a:r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8625"/>
            <a:ext cx="8908114" cy="355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38" y="130175"/>
            <a:ext cx="4743450" cy="674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7950" y="931863"/>
            <a:ext cx="34544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Impact" charset="0"/>
                <a:cs typeface="Impact" charset="0"/>
              </a:rPr>
              <a:t>Ofsted-blues…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724525" y="1268413"/>
            <a:ext cx="3338513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latin typeface="Impact" charset="0"/>
                <a:cs typeface="Impact" charset="0"/>
              </a:rPr>
              <a:t>I arrived the </a:t>
            </a:r>
          </a:p>
          <a:p>
            <a:r>
              <a:rPr lang="en-US" dirty="0">
                <a:latin typeface="Impact" charset="0"/>
                <a:cs typeface="Impact" charset="0"/>
              </a:rPr>
              <a:t>         next day…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6018" name="Content Placeholder 3"/>
          <p:cNvGraphicFramePr>
            <a:graphicFrameLocks/>
          </p:cNvGraphicFramePr>
          <p:nvPr/>
        </p:nvGraphicFramePr>
        <p:xfrm>
          <a:off x="417513" y="785813"/>
          <a:ext cx="8331200" cy="4627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27" r:id="rId5" imgW="8332543" imgH="4626482" progId="Excel.Chart.8">
                  <p:embed/>
                </p:oleObj>
              </mc:Choice>
              <mc:Fallback>
                <p:oleObj r:id="rId5" imgW="8332543" imgH="4626482" progId="Excel.Chart.8">
                  <p:embed/>
                  <p:pic>
                    <p:nvPicPr>
                      <p:cNvPr id="0" name="Content Placeholder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513" y="785813"/>
                        <a:ext cx="8331200" cy="4627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019" name="Rectangle 4"/>
          <p:cNvSpPr>
            <a:spLocks noChangeArrowheads="1"/>
          </p:cNvSpPr>
          <p:nvPr/>
        </p:nvSpPr>
        <p:spPr bwMode="auto">
          <a:xfrm>
            <a:off x="107950" y="5373688"/>
            <a:ext cx="786765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6000">
                <a:latin typeface="Impact" charset="0"/>
                <a:cs typeface="Impact" charset="0"/>
              </a:rPr>
              <a:t>Questions we are asking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7042" name="Content Placeholder 3"/>
          <p:cNvGraphicFramePr>
            <a:graphicFrameLocks/>
          </p:cNvGraphicFramePr>
          <p:nvPr/>
        </p:nvGraphicFramePr>
        <p:xfrm>
          <a:off x="344488" y="714375"/>
          <a:ext cx="8331200" cy="462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51" r:id="rId5" imgW="8326448" imgH="4626482" progId="Excel.Chart.8">
                  <p:embed/>
                </p:oleObj>
              </mc:Choice>
              <mc:Fallback>
                <p:oleObj r:id="rId5" imgW="8326448" imgH="4626482" progId="Excel.Chart.8">
                  <p:embed/>
                  <p:pic>
                    <p:nvPicPr>
                      <p:cNvPr id="0" name="Content Placeholder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488" y="714375"/>
                        <a:ext cx="8331200" cy="4627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043" name="Rectangle 5"/>
          <p:cNvSpPr>
            <a:spLocks noChangeArrowheads="1"/>
          </p:cNvSpPr>
          <p:nvPr/>
        </p:nvSpPr>
        <p:spPr bwMode="auto">
          <a:xfrm>
            <a:off x="15875" y="5373688"/>
            <a:ext cx="80518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6000">
                <a:latin typeface="Impact" charset="0"/>
                <a:cs typeface="Impact" charset="0"/>
              </a:rPr>
              <a:t>Questions we are </a:t>
            </a:r>
            <a:r>
              <a:rPr lang="en-US" sz="6000">
                <a:solidFill>
                  <a:srgbClr val="FF0000"/>
                </a:solidFill>
                <a:latin typeface="Impact" charset="0"/>
                <a:cs typeface="Impact" charset="0"/>
              </a:rPr>
              <a:t>solving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6" name="Rectangle 3"/>
          <p:cNvSpPr>
            <a:spLocks noChangeArrowheads="1"/>
          </p:cNvSpPr>
          <p:nvPr/>
        </p:nvSpPr>
        <p:spPr bwMode="auto">
          <a:xfrm>
            <a:off x="1258888" y="2420938"/>
            <a:ext cx="65595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6000">
                <a:latin typeface="Impact" charset="0"/>
                <a:cs typeface="Impact" charset="0"/>
              </a:rPr>
              <a:t>Progress over time…</a:t>
            </a:r>
          </a:p>
        </p:txBody>
      </p:sp>
      <p:sp>
        <p:nvSpPr>
          <p:cNvPr id="5" name="Rectangle 4"/>
          <p:cNvSpPr/>
          <p:nvPr/>
        </p:nvSpPr>
        <p:spPr>
          <a:xfrm rot="20724808">
            <a:off x="96460" y="2553992"/>
            <a:ext cx="862109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mpact"/>
                <a:cs typeface="Impact"/>
              </a:rPr>
              <a:t>NOT 20 minute observation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95288" y="836613"/>
            <a:ext cx="8229600" cy="5761037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  <a:defRPr/>
            </a:pPr>
            <a:r>
              <a:rPr lang="en-GB" dirty="0" smtClean="0">
                <a:latin typeface="Impact" panose="020B0806030902050204" pitchFamily="34" charset="0"/>
                <a:cs typeface="Impact"/>
              </a:rPr>
              <a:t>“There is no progress within lessons. </a:t>
            </a:r>
            <a:endParaRPr lang="en-GB" dirty="0" smtClean="0">
              <a:latin typeface="Impact" panose="020B0806030902050204" pitchFamily="34" charset="0"/>
              <a:cs typeface="Impact"/>
            </a:endParaRPr>
          </a:p>
          <a:p>
            <a:pPr marL="0" indent="0" algn="ctr">
              <a:buFont typeface="Arial"/>
              <a:buNone/>
              <a:defRPr/>
            </a:pPr>
            <a:r>
              <a:rPr lang="en-GB" dirty="0" smtClean="0">
                <a:latin typeface="Impact" panose="020B0806030902050204" pitchFamily="34" charset="0"/>
                <a:cs typeface="Impact"/>
              </a:rPr>
              <a:t>There </a:t>
            </a:r>
            <a:r>
              <a:rPr lang="en-GB" dirty="0" smtClean="0">
                <a:latin typeface="Impact" panose="020B0806030902050204" pitchFamily="34" charset="0"/>
                <a:cs typeface="Impact"/>
              </a:rPr>
              <a:t>is only learning.”</a:t>
            </a:r>
          </a:p>
          <a:p>
            <a:pPr marL="0" indent="0">
              <a:buFont typeface="Arial"/>
              <a:buNone/>
              <a:defRPr/>
            </a:pPr>
            <a:endParaRPr lang="en-GB" dirty="0" smtClean="0">
              <a:latin typeface="+mj-lt"/>
              <a:cs typeface="Impact"/>
            </a:endParaRPr>
          </a:p>
          <a:p>
            <a:pPr marL="0" indent="0">
              <a:buFont typeface="Arial"/>
              <a:buNone/>
              <a:defRPr/>
            </a:pPr>
            <a:r>
              <a:rPr lang="en-GB" dirty="0" smtClean="0">
                <a:latin typeface="+mj-lt"/>
                <a:cs typeface="Impact"/>
              </a:rPr>
              <a:t>“The Ofsted framework talks about ‘gains in their knowledge, skills and understanding’ in lessons. They are things that inspectors will be looking to see from the students. </a:t>
            </a:r>
          </a:p>
          <a:p>
            <a:pPr marL="0" indent="0">
              <a:buFont typeface="Arial"/>
              <a:buNone/>
              <a:defRPr/>
            </a:pPr>
            <a:r>
              <a:rPr lang="en-GB" dirty="0" smtClean="0">
                <a:latin typeface="+mj-lt"/>
                <a:cs typeface="Impact"/>
              </a:rPr>
              <a:t>Where progress is mentioned, it is not something that inspectors will be looking to see from the students, because it is about the </a:t>
            </a:r>
            <a:r>
              <a:rPr lang="en-GB" dirty="0" smtClean="0">
                <a:solidFill>
                  <a:srgbClr val="FF0000"/>
                </a:solidFill>
                <a:latin typeface="+mj-lt"/>
                <a:cs typeface="Impact"/>
              </a:rPr>
              <a:t>effectiveness of monitoring </a:t>
            </a:r>
            <a:r>
              <a:rPr lang="en-GB" dirty="0" smtClean="0">
                <a:latin typeface="+mj-lt"/>
                <a:cs typeface="Impact"/>
              </a:rPr>
              <a:t>that they will be looking to see from the teachers.”</a:t>
            </a:r>
          </a:p>
          <a:p>
            <a:pPr marL="0" indent="0">
              <a:buFont typeface="Arial"/>
              <a:buNone/>
              <a:defRPr/>
            </a:pPr>
            <a:endParaRPr lang="en-GB" dirty="0" smtClean="0">
              <a:latin typeface="+mj-lt"/>
              <a:cs typeface="Impact"/>
            </a:endParaRPr>
          </a:p>
          <a:p>
            <a:pPr marL="0" indent="0">
              <a:buFont typeface="Arial"/>
              <a:buNone/>
              <a:defRPr/>
            </a:pPr>
            <a:r>
              <a:rPr lang="en-GB" dirty="0" err="1" smtClean="0">
                <a:latin typeface="+mj-lt"/>
                <a:cs typeface="Impact"/>
              </a:rPr>
              <a:t>Keven</a:t>
            </a:r>
            <a:r>
              <a:rPr lang="en-GB" dirty="0" smtClean="0">
                <a:latin typeface="+mj-lt"/>
                <a:cs typeface="Impact"/>
              </a:rPr>
              <a:t> Bartle @</a:t>
            </a:r>
            <a:r>
              <a:rPr lang="en-GB" dirty="0" err="1" smtClean="0">
                <a:latin typeface="+mj-lt"/>
                <a:cs typeface="Impact"/>
              </a:rPr>
              <a:t>KevBartle</a:t>
            </a:r>
            <a:endParaRPr lang="en-GB" dirty="0" smtClean="0">
              <a:latin typeface="+mj-lt"/>
              <a:cs typeface="Impact"/>
            </a:endParaRPr>
          </a:p>
          <a:p>
            <a:pPr marL="0" indent="0">
              <a:buFont typeface="Arial"/>
              <a:buNone/>
              <a:defRPr/>
            </a:pPr>
            <a:endParaRPr lang="en-GB" dirty="0">
              <a:latin typeface="+mj-lt"/>
              <a:cs typeface="Impac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4" name="Rectangle 1"/>
          <p:cNvSpPr>
            <a:spLocks noChangeArrowheads="1"/>
          </p:cNvSpPr>
          <p:nvPr/>
        </p:nvSpPr>
        <p:spPr bwMode="auto">
          <a:xfrm>
            <a:off x="1042988" y="981075"/>
            <a:ext cx="71358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6000">
                <a:latin typeface="Impact" charset="0"/>
                <a:cs typeface="Impact" charset="0"/>
              </a:rPr>
              <a:t>What’s going to work?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203575" y="4797425"/>
            <a:ext cx="27193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latin typeface="Impact" charset="0"/>
                <a:cs typeface="Impact" charset="0"/>
              </a:rPr>
              <a:t>Teamwork!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276475"/>
            <a:ext cx="3802062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2699792" y="4509120"/>
            <a:ext cx="3672408" cy="1296144"/>
          </a:xfrm>
          <a:prstGeom prst="ellipse">
            <a:avLst/>
          </a:prstGeom>
          <a:solidFill>
            <a:srgbClr val="FF3300">
              <a:alpha val="0"/>
            </a:srgbClr>
          </a:solidFill>
          <a:ln w="25400">
            <a:solidFill>
              <a:srgbClr val="FF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8" name="Title 1"/>
          <p:cNvSpPr txBox="1">
            <a:spLocks/>
          </p:cNvSpPr>
          <p:nvPr/>
        </p:nvSpPr>
        <p:spPr bwMode="auto">
          <a:xfrm>
            <a:off x="395288" y="83661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0000" dirty="0">
                <a:latin typeface="Impact" charset="0"/>
                <a:cs typeface="Impact" charset="0"/>
              </a:rPr>
              <a:t>Thank you…</a:t>
            </a:r>
            <a:br>
              <a:rPr lang="en-US" sz="10000" dirty="0">
                <a:latin typeface="Impact" charset="0"/>
                <a:cs typeface="Impact" charset="0"/>
              </a:rPr>
            </a:br>
            <a:r>
              <a:rPr lang="en-US" sz="10000" dirty="0">
                <a:latin typeface="Impact" charset="0"/>
                <a:cs typeface="Impact" charset="0"/>
              </a:rPr>
              <a:t> </a:t>
            </a:r>
            <a:br>
              <a:rPr lang="en-US" sz="10000" dirty="0">
                <a:latin typeface="Impact" charset="0"/>
                <a:cs typeface="Impact" charset="0"/>
              </a:rPr>
            </a:br>
            <a:r>
              <a:rPr lang="en-US" sz="4000" dirty="0">
                <a:latin typeface="Impact" charset="0"/>
                <a:cs typeface="Impact" charset="0"/>
              </a:rPr>
              <a:t>Ross Morrison McGill </a:t>
            </a:r>
            <a:br>
              <a:rPr lang="en-US" sz="4000" dirty="0">
                <a:latin typeface="Impact" charset="0"/>
                <a:cs typeface="Impact" charset="0"/>
              </a:rPr>
            </a:br>
            <a:r>
              <a:rPr lang="en-US" sz="4000" dirty="0">
                <a:solidFill>
                  <a:srgbClr val="FF0000"/>
                </a:solidFill>
                <a:latin typeface="Impact" charset="0"/>
                <a:cs typeface="Impact" charset="0"/>
              </a:rPr>
              <a:t>@TeacherToolkit</a:t>
            </a:r>
            <a:br>
              <a:rPr lang="en-US" sz="4000" dirty="0">
                <a:solidFill>
                  <a:srgbClr val="FF0000"/>
                </a:solidFill>
                <a:latin typeface="Impact" charset="0"/>
                <a:cs typeface="Impact" charset="0"/>
              </a:rPr>
            </a:br>
            <a:r>
              <a:rPr lang="en-US" sz="4000" dirty="0" smtClean="0">
                <a:latin typeface="Impact" charset="0"/>
                <a:cs typeface="Impact" charset="0"/>
                <a:hlinkClick r:id="rId4"/>
              </a:rPr>
              <a:t>www.TeacherToolkit.me</a:t>
            </a:r>
            <a:endParaRPr lang="en-US" sz="4000" dirty="0" smtClean="0">
              <a:latin typeface="Impact" charset="0"/>
              <a:cs typeface="Impact" charset="0"/>
            </a:endParaRPr>
          </a:p>
          <a:p>
            <a:pPr algn="ctr" eaLnBrk="1" hangingPunct="1"/>
            <a:endParaRPr lang="en-US" sz="4000" dirty="0">
              <a:latin typeface="Impact" charset="0"/>
              <a:cs typeface="Impact" charset="0"/>
            </a:endParaRPr>
          </a:p>
          <a:p>
            <a:pPr algn="ctr" eaLnBrk="1" hangingPunct="1"/>
            <a:r>
              <a:rPr lang="en-US" sz="1500" dirty="0" smtClean="0">
                <a:latin typeface="Impact" charset="0"/>
                <a:cs typeface="Impact" charset="0"/>
              </a:rPr>
              <a:t>More on Twitter/Blogging if needed &gt;&gt;</a:t>
            </a:r>
            <a:endParaRPr lang="en-US" sz="1500" dirty="0">
              <a:latin typeface="Impact" charset="0"/>
              <a:cs typeface="Impact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89000"/>
            <a:ext cx="9144000" cy="505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8503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creen Shot 2013-12-01 at 20.36.49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80728"/>
            <a:ext cx="7080787" cy="5616624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483768" y="44624"/>
            <a:ext cx="558616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Impact" charset="0"/>
                <a:cs typeface="Impact" charset="0"/>
              </a:rPr>
              <a:t>www.teachertoolkit.me</a:t>
            </a:r>
            <a:endParaRPr lang="en-US" dirty="0">
              <a:latin typeface="Impact" charset="0"/>
              <a:cs typeface="Impac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6082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Shot 2013-12-01 at 20.37.52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08720"/>
            <a:ext cx="6845397" cy="5881033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979712" y="34685"/>
            <a:ext cx="551507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 smtClean="0">
                <a:latin typeface="Impact" charset="0"/>
                <a:cs typeface="Impact" charset="0"/>
              </a:rPr>
              <a:t>Worldwide readership!</a:t>
            </a:r>
            <a:endParaRPr lang="en-US" dirty="0">
              <a:latin typeface="Impact" charset="0"/>
              <a:cs typeface="Impac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3349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Shot 2013-12-01 at 20.39.05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88640"/>
            <a:ext cx="4590337" cy="6453336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1520" y="1628800"/>
            <a:ext cx="2355182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 smtClean="0">
                <a:latin typeface="Impact" charset="0"/>
                <a:cs typeface="Impact" charset="0"/>
              </a:rPr>
              <a:t>@SLTchat</a:t>
            </a:r>
          </a:p>
          <a:p>
            <a:endParaRPr lang="en-US" dirty="0">
              <a:latin typeface="Impact" charset="0"/>
              <a:cs typeface="Impact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Impact" charset="0"/>
                <a:cs typeface="Impact" charset="0"/>
              </a:rPr>
              <a:t>8000 followers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Impact" charset="0"/>
                <a:cs typeface="Impact" charset="0"/>
              </a:rPr>
              <a:t>20 hosts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Impact" charset="0"/>
                <a:cs typeface="Impact" charset="0"/>
              </a:rPr>
              <a:t>Trending</a:t>
            </a:r>
            <a:endParaRPr lang="en-US" sz="2000" dirty="0">
              <a:latin typeface="Impact" charset="0"/>
              <a:cs typeface="Impac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8503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1"/>
          <p:cNvSpPr>
            <a:spLocks noChangeArrowheads="1"/>
          </p:cNvSpPr>
          <p:nvPr/>
        </p:nvSpPr>
        <p:spPr bwMode="auto">
          <a:xfrm>
            <a:off x="179388" y="1341438"/>
            <a:ext cx="8751887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1143000" indent="-1143000">
              <a:buFont typeface="Calibri" charset="0"/>
              <a:buAutoNum type="arabicPeriod"/>
            </a:pPr>
            <a:r>
              <a:rPr lang="en-US" dirty="0">
                <a:latin typeface="Impact" charset="0"/>
                <a:cs typeface="Impact" charset="0"/>
              </a:rPr>
              <a:t>Virtually no records of appraisal</a:t>
            </a:r>
          </a:p>
          <a:p>
            <a:pPr marL="1143000" indent="-1143000">
              <a:buFont typeface="Calibri" charset="0"/>
              <a:buAutoNum type="arabicPeriod"/>
            </a:pPr>
            <a:r>
              <a:rPr lang="en-US" dirty="0">
                <a:latin typeface="Impact" charset="0"/>
                <a:cs typeface="Impact" charset="0"/>
              </a:rPr>
              <a:t>No clear culture of T&amp;L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3079750"/>
            <a:ext cx="4432301" cy="378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Shot 2013-12-01 at 20.40.58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72816"/>
            <a:ext cx="6939344" cy="4820580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835696" y="116632"/>
            <a:ext cx="380963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 smtClean="0">
                <a:latin typeface="Impact" charset="0"/>
                <a:cs typeface="Impact" charset="0"/>
              </a:rPr>
              <a:t>@SLTchat by DfE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0272" y="1340768"/>
            <a:ext cx="1977684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8503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8" name="Title 1"/>
          <p:cNvSpPr txBox="1">
            <a:spLocks/>
          </p:cNvSpPr>
          <p:nvPr/>
        </p:nvSpPr>
        <p:spPr bwMode="auto">
          <a:xfrm>
            <a:off x="395288" y="83661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6000" dirty="0" smtClean="0">
                <a:latin typeface="Impact" charset="0"/>
                <a:cs typeface="Impact" charset="0"/>
              </a:rPr>
              <a:t>Thank </a:t>
            </a:r>
            <a:r>
              <a:rPr lang="en-US" sz="6000" dirty="0">
                <a:latin typeface="Impact" charset="0"/>
                <a:cs typeface="Impact" charset="0"/>
              </a:rPr>
              <a:t>you…</a:t>
            </a:r>
            <a:br>
              <a:rPr lang="en-US" sz="6000" dirty="0">
                <a:latin typeface="Impact" charset="0"/>
                <a:cs typeface="Impact" charset="0"/>
              </a:rPr>
            </a:br>
            <a:r>
              <a:rPr lang="en-US" sz="10000" dirty="0">
                <a:latin typeface="Impact" charset="0"/>
                <a:cs typeface="Impact" charset="0"/>
              </a:rPr>
              <a:t> </a:t>
            </a:r>
            <a:br>
              <a:rPr lang="en-US" sz="10000" dirty="0">
                <a:latin typeface="Impact" charset="0"/>
                <a:cs typeface="Impact" charset="0"/>
              </a:rPr>
            </a:br>
            <a:r>
              <a:rPr lang="en-US" sz="4000" dirty="0" smtClean="0">
                <a:latin typeface="Impact" charset="0"/>
                <a:cs typeface="Impact" charset="0"/>
              </a:rPr>
              <a:t>Ross </a:t>
            </a:r>
            <a:r>
              <a:rPr lang="en-US" sz="4000" dirty="0">
                <a:latin typeface="Impact" charset="0"/>
                <a:cs typeface="Impact" charset="0"/>
              </a:rPr>
              <a:t>Morrison McGill </a:t>
            </a:r>
            <a:br>
              <a:rPr lang="en-US" sz="4000" dirty="0">
                <a:latin typeface="Impact" charset="0"/>
                <a:cs typeface="Impact" charset="0"/>
              </a:rPr>
            </a:br>
            <a:r>
              <a:rPr lang="en-US" sz="4000" dirty="0">
                <a:solidFill>
                  <a:srgbClr val="FF0000"/>
                </a:solidFill>
                <a:latin typeface="Impact" charset="0"/>
                <a:cs typeface="Impact" charset="0"/>
              </a:rPr>
              <a:t>@TeacherToolkit</a:t>
            </a:r>
            <a:br>
              <a:rPr lang="en-US" sz="4000" dirty="0">
                <a:solidFill>
                  <a:srgbClr val="FF0000"/>
                </a:solidFill>
                <a:latin typeface="Impact" charset="0"/>
                <a:cs typeface="Impact" charset="0"/>
              </a:rPr>
            </a:br>
            <a:r>
              <a:rPr lang="en-US" sz="4000" dirty="0" smtClean="0">
                <a:latin typeface="Impact" charset="0"/>
                <a:cs typeface="Impact" charset="0"/>
                <a:hlinkClick r:id="rId4"/>
              </a:rPr>
              <a:t>www.TeacherToolkit.me</a:t>
            </a:r>
            <a:endParaRPr lang="en-US" sz="4000" dirty="0" smtClean="0">
              <a:latin typeface="Impact" charset="0"/>
              <a:cs typeface="Impact" charset="0"/>
            </a:endParaRPr>
          </a:p>
          <a:p>
            <a:pPr algn="ctr" eaLnBrk="1" hangingPunct="1"/>
            <a:endParaRPr lang="en-US" sz="4000" dirty="0">
              <a:latin typeface="Impact" charset="0"/>
              <a:cs typeface="Impac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4703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9277</TotalTime>
  <Pages>5</Pages>
  <Words>4065</Words>
  <Application>Microsoft Office PowerPoint</Application>
  <PresentationFormat>Letter Paper (8.5x11 in)</PresentationFormat>
  <Paragraphs>336</Paragraphs>
  <Slides>91</Slides>
  <Notes>91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3" baseType="lpstr">
      <vt:lpstr>Office Theme</vt:lpstr>
      <vt:lpstr>Microsoft Excel 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 Improvement</dc:title>
  <dc:creator>sg</dc:creator>
  <cp:lastModifiedBy>Mr R McGill</cp:lastModifiedBy>
  <cp:revision>543</cp:revision>
  <cp:lastPrinted>2000-08-30T20:07:49Z</cp:lastPrinted>
  <dcterms:created xsi:type="dcterms:W3CDTF">1998-02-03T20:52:34Z</dcterms:created>
  <dcterms:modified xsi:type="dcterms:W3CDTF">2013-12-04T07:43:57Z</dcterms:modified>
</cp:coreProperties>
</file>